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3004800" cy="9753600"/>
  <p:notesSz cx="6858000" cy="9144000"/>
  <p:defaultTextStyle>
    <a:lvl1pPr algn="ctr" defTabSz="584200">
      <a:defRPr sz="3600"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1pPr>
    <a:lvl2pPr algn="ctr" defTabSz="584200">
      <a:defRPr sz="3600"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2pPr>
    <a:lvl3pPr algn="ctr" defTabSz="584200">
      <a:defRPr sz="3600"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3pPr>
    <a:lvl4pPr algn="ctr" defTabSz="584200">
      <a:defRPr sz="3600"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4pPr>
    <a:lvl5pPr algn="ctr" defTabSz="584200">
      <a:defRPr sz="3600"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5pPr>
    <a:lvl6pPr algn="ctr" defTabSz="584200">
      <a:defRPr sz="3600"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6pPr>
    <a:lvl7pPr algn="ctr" defTabSz="584200">
      <a:defRPr sz="3600"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7pPr>
    <a:lvl8pPr algn="ctr" defTabSz="584200">
      <a:defRPr sz="3600"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8pPr>
    <a:lvl9pPr algn="ctr" defTabSz="584200">
      <a:defRPr sz="3600"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제목 텍스트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본문 첫 번째 줄</a:t>
            </a:r>
            <a:endParaRPr sz="3200"/>
          </a:p>
          <a:p>
            <a:pPr lvl="1">
              <a:defRPr sz="1800"/>
            </a:pPr>
            <a:r>
              <a:rPr sz="3200"/>
              <a:t>본문 두 번째 줄</a:t>
            </a:r>
            <a:endParaRPr sz="3200"/>
          </a:p>
          <a:p>
            <a:pPr lvl="2">
              <a:defRPr sz="1800"/>
            </a:pPr>
            <a:r>
              <a:rPr sz="3200"/>
              <a:t>본문 세 번째 줄</a:t>
            </a:r>
            <a:endParaRPr sz="3200"/>
          </a:p>
          <a:p>
            <a:pPr lvl="3">
              <a:defRPr sz="1800"/>
            </a:pPr>
            <a:r>
              <a:rPr sz="3200"/>
              <a:t>본문 네 번째 줄</a:t>
            </a:r>
            <a:endParaRPr sz="3200"/>
          </a:p>
          <a:p>
            <a:pPr lvl="4">
              <a:defRPr sz="1800"/>
            </a:pPr>
            <a:r>
              <a:rPr sz="3200"/>
              <a:t>본문 다섯 번째 줄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4279900"/>
            <a:ext cx="10464800" cy="38608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제목 텍스트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본문 첫 번째 줄</a:t>
            </a:r>
            <a:endParaRPr sz="3200"/>
          </a:p>
          <a:p>
            <a:pPr lvl="1">
              <a:defRPr sz="1800"/>
            </a:pPr>
            <a:r>
              <a:rPr sz="3200"/>
              <a:t>본문 두 번째 줄</a:t>
            </a:r>
            <a:endParaRPr sz="3200"/>
          </a:p>
          <a:p>
            <a:pPr lvl="2">
              <a:defRPr sz="1800"/>
            </a:pPr>
            <a:r>
              <a:rPr sz="3200"/>
              <a:t>본문 세 번째 줄</a:t>
            </a:r>
            <a:endParaRPr sz="3200"/>
          </a:p>
          <a:p>
            <a:pPr lvl="3">
              <a:defRPr sz="1800"/>
            </a:pPr>
            <a:r>
              <a:rPr sz="3200"/>
              <a:t>본문 네 번째 줄</a:t>
            </a:r>
            <a:endParaRPr sz="3200"/>
          </a:p>
          <a:p>
            <a:pPr lvl="4">
              <a:defRPr sz="1800"/>
            </a:pPr>
            <a:r>
              <a:rPr sz="3200"/>
              <a:t>본문 다섯 번째 줄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중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제목 텍스트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0"/>
            <a:ext cx="5334000" cy="4622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제목 텍스트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본문 첫 번째 줄</a:t>
            </a:r>
            <a:endParaRPr sz="3200"/>
          </a:p>
          <a:p>
            <a:pPr lvl="1">
              <a:defRPr sz="1800"/>
            </a:pPr>
            <a:r>
              <a:rPr sz="3200"/>
              <a:t>본문 두 번째 줄</a:t>
            </a:r>
            <a:endParaRPr sz="3200"/>
          </a:p>
          <a:p>
            <a:pPr lvl="2">
              <a:defRPr sz="1800"/>
            </a:pPr>
            <a:r>
              <a:rPr sz="3200"/>
              <a:t>본문 세 번째 줄</a:t>
            </a:r>
            <a:endParaRPr sz="3200"/>
          </a:p>
          <a:p>
            <a:pPr lvl="3">
              <a:defRPr sz="1800"/>
            </a:pPr>
            <a:r>
              <a:rPr sz="3200"/>
              <a:t>본문 네 번째 줄</a:t>
            </a:r>
            <a:endParaRPr sz="3200"/>
          </a:p>
          <a:p>
            <a:pPr lvl="4">
              <a:defRPr sz="1800"/>
            </a:pPr>
            <a:r>
              <a:rPr sz="3200"/>
              <a:t>본문 다섯 번째 줄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952500" y="93506"/>
            <a:ext cx="11099800" cy="286098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제목 텍스트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제목 텍스트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본문 첫 번째 줄</a:t>
            </a:r>
            <a:endParaRPr sz="3600"/>
          </a:p>
          <a:p>
            <a:pPr lvl="1">
              <a:defRPr sz="1800"/>
            </a:pPr>
            <a:r>
              <a:rPr sz="3600"/>
              <a:t>본문 두 번째 줄</a:t>
            </a:r>
            <a:endParaRPr sz="3600"/>
          </a:p>
          <a:p>
            <a:pPr lvl="2">
              <a:defRPr sz="1800"/>
            </a:pPr>
            <a:r>
              <a:rPr sz="3600"/>
              <a:t>본문 세 번째 줄</a:t>
            </a:r>
            <a:endParaRPr sz="3600"/>
          </a:p>
          <a:p>
            <a:pPr lvl="3">
              <a:defRPr sz="1800"/>
            </a:pPr>
            <a:r>
              <a:rPr sz="3600"/>
              <a:t>본문 네 번째 줄</a:t>
            </a:r>
            <a:endParaRPr sz="3600"/>
          </a:p>
          <a:p>
            <a:pPr lvl="4">
              <a:defRPr sz="1800"/>
            </a:pPr>
            <a:r>
              <a:rPr sz="3600"/>
              <a:t>본문 다섯 번째 줄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제목 텍스트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본문 첫 번째 줄</a:t>
            </a:r>
            <a:endParaRPr sz="2800"/>
          </a:p>
          <a:p>
            <a:pPr lvl="1">
              <a:defRPr sz="1800"/>
            </a:pPr>
            <a:r>
              <a:rPr sz="2800"/>
              <a:t>본문 두 번째 줄</a:t>
            </a:r>
            <a:endParaRPr sz="2800"/>
          </a:p>
          <a:p>
            <a:pPr lvl="2">
              <a:defRPr sz="1800"/>
            </a:pPr>
            <a:r>
              <a:rPr sz="2800"/>
              <a:t>본문 세 번째 줄</a:t>
            </a:r>
            <a:endParaRPr sz="2800"/>
          </a:p>
          <a:p>
            <a:pPr lvl="3">
              <a:defRPr sz="1800"/>
            </a:pPr>
            <a:r>
              <a:rPr sz="2800"/>
              <a:t>본문 네 번째 줄</a:t>
            </a:r>
            <a:endParaRPr sz="2800"/>
          </a:p>
          <a:p>
            <a:pPr lvl="4">
              <a:defRPr sz="1800"/>
            </a:pPr>
            <a:r>
              <a:rPr sz="2800"/>
              <a:t>본문 다섯 번째 줄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본문 첫 번째 줄</a:t>
            </a:r>
            <a:endParaRPr sz="3600"/>
          </a:p>
          <a:p>
            <a:pPr lvl="1">
              <a:defRPr sz="1800"/>
            </a:pPr>
            <a:r>
              <a:rPr sz="3600"/>
              <a:t>본문 두 번째 줄</a:t>
            </a:r>
            <a:endParaRPr sz="3600"/>
          </a:p>
          <a:p>
            <a:pPr lvl="2">
              <a:defRPr sz="1800"/>
            </a:pPr>
            <a:r>
              <a:rPr sz="3600"/>
              <a:t>본문 세 번째 줄</a:t>
            </a:r>
            <a:endParaRPr sz="3600"/>
          </a:p>
          <a:p>
            <a:pPr lvl="3">
              <a:defRPr sz="1800"/>
            </a:pPr>
            <a:r>
              <a:rPr sz="3600"/>
              <a:t>본문 네 번째 줄</a:t>
            </a:r>
            <a:endParaRPr sz="3600"/>
          </a:p>
          <a:p>
            <a:pPr lvl="4">
              <a:defRPr sz="1800"/>
            </a:pPr>
            <a:r>
              <a:rPr sz="3600"/>
              <a:t>본문 다섯 번째 줄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제목 텍스트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본문 첫 번째 줄</a:t>
            </a:r>
            <a:endParaRPr sz="3600"/>
          </a:p>
          <a:p>
            <a:pPr lvl="1">
              <a:defRPr sz="1800"/>
            </a:pPr>
            <a:r>
              <a:rPr sz="3600"/>
              <a:t>본문 두 번째 줄</a:t>
            </a:r>
            <a:endParaRPr sz="3600"/>
          </a:p>
          <a:p>
            <a:pPr lvl="2">
              <a:defRPr sz="1800"/>
            </a:pPr>
            <a:r>
              <a:rPr sz="3600"/>
              <a:t>본문 세 번째 줄</a:t>
            </a:r>
            <a:endParaRPr sz="3600"/>
          </a:p>
          <a:p>
            <a:pPr lvl="3">
              <a:defRPr sz="1800"/>
            </a:pPr>
            <a:r>
              <a:rPr sz="3600"/>
              <a:t>본문 네 번째 줄</a:t>
            </a:r>
            <a:endParaRPr sz="3600"/>
          </a:p>
          <a:p>
            <a:pPr lvl="4">
              <a:defRPr sz="1800"/>
            </a:pPr>
            <a:r>
              <a:rPr sz="3600"/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algn="ctr" defTabSz="584200">
        <a:defRPr sz="80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algn="ctr" defTabSz="584200">
        <a:defRPr sz="80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algn="ctr" defTabSz="584200">
        <a:defRPr sz="80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algn="ctr" defTabSz="584200">
        <a:defRPr sz="80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algn="ctr" defTabSz="584200">
        <a:defRPr sz="80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algn="ctr" defTabSz="584200">
        <a:defRPr sz="80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algn="ctr" defTabSz="584200">
        <a:defRPr sz="80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algn="ctr" defTabSz="584200">
        <a:defRPr sz="80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ocket.io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xpressjs.com" TargetMode="External"/><Relationship Id="rId3" Type="http://schemas.openxmlformats.org/officeDocument/2006/relationships/hyperlink" Target="http://blog.naver.com/hwan_1221/220098597314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jade-lang.com" TargetMode="External"/><Relationship Id="rId3" Type="http://schemas.openxmlformats.org/officeDocument/2006/relationships/hyperlink" Target="http://embeddedjs.com/" TargetMode="External"/><Relationship Id="rId4" Type="http://schemas.openxmlformats.org/officeDocument/2006/relationships/hyperlink" Target="http://pineoc.blog.me/70183311761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270000" y="812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2주차 </a:t>
            </a:r>
            <a:br>
              <a:rPr sz="8000"/>
            </a:br>
            <a:r>
              <a:rPr sz="8000"/>
              <a:t>Poker Game 설계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제작자 김현희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1877562" y="2040883"/>
            <a:ext cx="339096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게임방 입장(싱글)</a:t>
            </a:r>
          </a:p>
        </p:txBody>
      </p:sp>
      <p:sp>
        <p:nvSpPr>
          <p:cNvPr id="208" name="Shape 208"/>
          <p:cNvSpPr/>
          <p:nvPr/>
        </p:nvSpPr>
        <p:spPr>
          <a:xfrm>
            <a:off x="1430302" y="4019544"/>
            <a:ext cx="10516782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100"/>
              <a:t>로그인된 메인페이지에서 대기방 페이지로 이동합니다.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싱글방 입장 요청합니다.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서버에서 요청을 받아들여서 유저의 정보를 검색후 게임 가능한 Money을 가지고 있는지 확인합니다.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가능한 Money이면 유저의 정보를 싱글 게임방에 보냅니다.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가능하지않은 Money를 보유중이면 대기방 페이지로 이동합니다.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 flipV="1">
            <a:off x="2832100" y="2782680"/>
            <a:ext cx="1" cy="5680930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213" name="Group 213"/>
          <p:cNvGrpSpPr/>
          <p:nvPr/>
        </p:nvGrpSpPr>
        <p:grpSpPr>
          <a:xfrm>
            <a:off x="2197099" y="2568257"/>
            <a:ext cx="1270003" cy="814835"/>
            <a:chOff x="0" y="0"/>
            <a:chExt cx="1270001" cy="814833"/>
          </a:xfrm>
        </p:grpSpPr>
        <p:sp>
          <p:nvSpPr>
            <p:cNvPr id="211" name="Shape 211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2197099" y="8123107"/>
            <a:ext cx="1270003" cy="814835"/>
            <a:chOff x="0" y="0"/>
            <a:chExt cx="1270001" cy="814833"/>
          </a:xfrm>
        </p:grpSpPr>
        <p:sp>
          <p:nvSpPr>
            <p:cNvPr id="214" name="Shape 214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15" name="Shape 215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sp>
        <p:nvSpPr>
          <p:cNvPr id="217" name="Shape 217"/>
          <p:cNvSpPr/>
          <p:nvPr/>
        </p:nvSpPr>
        <p:spPr>
          <a:xfrm flipV="1">
            <a:off x="6470789" y="2782958"/>
            <a:ext cx="1" cy="5680376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220" name="Group 220"/>
          <p:cNvGrpSpPr/>
          <p:nvPr/>
        </p:nvGrpSpPr>
        <p:grpSpPr>
          <a:xfrm>
            <a:off x="5835789" y="2568257"/>
            <a:ext cx="1270002" cy="814835"/>
            <a:chOff x="0" y="0"/>
            <a:chExt cx="1270001" cy="814833"/>
          </a:xfrm>
        </p:grpSpPr>
        <p:sp>
          <p:nvSpPr>
            <p:cNvPr id="218" name="Shape 218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19" name="Shape 219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grpSp>
        <p:nvGrpSpPr>
          <p:cNvPr id="223" name="Group 223"/>
          <p:cNvGrpSpPr/>
          <p:nvPr/>
        </p:nvGrpSpPr>
        <p:grpSpPr>
          <a:xfrm>
            <a:off x="5835789" y="8123107"/>
            <a:ext cx="1270002" cy="814835"/>
            <a:chOff x="0" y="0"/>
            <a:chExt cx="1270001" cy="814833"/>
          </a:xfrm>
        </p:grpSpPr>
        <p:sp>
          <p:nvSpPr>
            <p:cNvPr id="221" name="Shape 221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22" name="Shape 222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sp>
        <p:nvSpPr>
          <p:cNvPr id="224" name="Shape 224"/>
          <p:cNvSpPr/>
          <p:nvPr/>
        </p:nvSpPr>
        <p:spPr>
          <a:xfrm flipV="1">
            <a:off x="10149106" y="2782680"/>
            <a:ext cx="2" cy="5680931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227" name="Group 227"/>
          <p:cNvGrpSpPr/>
          <p:nvPr/>
        </p:nvGrpSpPr>
        <p:grpSpPr>
          <a:xfrm>
            <a:off x="9537700" y="2568257"/>
            <a:ext cx="1270000" cy="814835"/>
            <a:chOff x="0" y="0"/>
            <a:chExt cx="1270000" cy="814833"/>
          </a:xfrm>
        </p:grpSpPr>
        <p:sp>
          <p:nvSpPr>
            <p:cNvPr id="225" name="Shape 225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9537700" y="8123107"/>
            <a:ext cx="1270000" cy="814835"/>
            <a:chOff x="0" y="0"/>
            <a:chExt cx="1270000" cy="814833"/>
          </a:xfrm>
        </p:grpSpPr>
        <p:sp>
          <p:nvSpPr>
            <p:cNvPr id="228" name="Shape 228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sp>
        <p:nvSpPr>
          <p:cNvPr id="231" name="Shape 231"/>
          <p:cNvSpPr/>
          <p:nvPr/>
        </p:nvSpPr>
        <p:spPr>
          <a:xfrm>
            <a:off x="3648228" y="5001665"/>
            <a:ext cx="2395178" cy="3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4196079" y="4567502"/>
            <a:ext cx="129947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rPr>
              <a:t>싱글방 입장</a:t>
            </a:r>
            <a:r>
              <a:rPr>
                <a:solidFill>
                  <a:srgbClr val="0365C0"/>
                </a:solidFill>
              </a:rPr>
              <a:t>  </a:t>
            </a:r>
          </a:p>
        </p:txBody>
      </p:sp>
      <p:sp>
        <p:nvSpPr>
          <p:cNvPr id="233" name="Shape 233"/>
          <p:cNvSpPr/>
          <p:nvPr/>
        </p:nvSpPr>
        <p:spPr>
          <a:xfrm>
            <a:off x="2313135" y="1024888"/>
            <a:ext cx="8267026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게임방 입장(싱글) Sequence Diagram</a:t>
            </a:r>
          </a:p>
        </p:txBody>
      </p:sp>
      <p:grpSp>
        <p:nvGrpSpPr>
          <p:cNvPr id="236" name="Group 236"/>
          <p:cNvGrpSpPr/>
          <p:nvPr/>
        </p:nvGrpSpPr>
        <p:grpSpPr>
          <a:xfrm>
            <a:off x="2197099" y="3596678"/>
            <a:ext cx="1270003" cy="749302"/>
            <a:chOff x="0" y="0"/>
            <a:chExt cx="1270001" cy="749301"/>
          </a:xfrm>
        </p:grpSpPr>
        <p:sp>
          <p:nvSpPr>
            <p:cNvPr id="234" name="Shape 234"/>
            <p:cNvSpPr/>
            <p:nvPr/>
          </p:nvSpPr>
          <p:spPr>
            <a:xfrm>
              <a:off x="-1" y="-1"/>
              <a:ext cx="1270003" cy="7493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35" name="Shape 235"/>
            <p:cNvSpPr/>
            <p:nvPr/>
          </p:nvSpPr>
          <p:spPr>
            <a:xfrm>
              <a:off x="-1" y="222250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메인페이지</a:t>
              </a:r>
            </a:p>
          </p:txBody>
        </p:sp>
      </p:grpSp>
      <p:grpSp>
        <p:nvGrpSpPr>
          <p:cNvPr id="239" name="Group 239"/>
          <p:cNvGrpSpPr/>
          <p:nvPr/>
        </p:nvGrpSpPr>
        <p:grpSpPr>
          <a:xfrm>
            <a:off x="2197099" y="7082763"/>
            <a:ext cx="1270003" cy="814835"/>
            <a:chOff x="0" y="0"/>
            <a:chExt cx="1270001" cy="814833"/>
          </a:xfrm>
        </p:grpSpPr>
        <p:sp>
          <p:nvSpPr>
            <p:cNvPr id="237" name="Shape 237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싱글 게임방</a:t>
              </a:r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9529296" y="4677869"/>
            <a:ext cx="1270002" cy="3121208"/>
            <a:chOff x="0" y="0"/>
            <a:chExt cx="1270001" cy="3121206"/>
          </a:xfrm>
        </p:grpSpPr>
        <p:sp>
          <p:nvSpPr>
            <p:cNvPr id="240" name="Shape 240"/>
            <p:cNvSpPr/>
            <p:nvPr/>
          </p:nvSpPr>
          <p:spPr>
            <a:xfrm>
              <a:off x="-1" y="0"/>
              <a:ext cx="1270003" cy="312120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-1" y="1255803"/>
              <a:ext cx="127000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000"/>
                <a:t>DB </a:t>
              </a:r>
            </a:p>
            <a:p>
              <a:pPr lvl="0">
                <a:defRPr sz="1800"/>
              </a:pPr>
              <a:r>
                <a:rPr sz="2000"/>
                <a:t>유저 정보</a:t>
              </a:r>
            </a:p>
          </p:txBody>
        </p:sp>
      </p:grpSp>
      <p:grpSp>
        <p:nvGrpSpPr>
          <p:cNvPr id="245" name="Group 245"/>
          <p:cNvGrpSpPr/>
          <p:nvPr/>
        </p:nvGrpSpPr>
        <p:grpSpPr>
          <a:xfrm>
            <a:off x="2197099" y="4559563"/>
            <a:ext cx="1270003" cy="2127165"/>
            <a:chOff x="0" y="0"/>
            <a:chExt cx="1270001" cy="2127163"/>
          </a:xfrm>
        </p:grpSpPr>
        <p:sp>
          <p:nvSpPr>
            <p:cNvPr id="243" name="Shape 243"/>
            <p:cNvSpPr/>
            <p:nvPr/>
          </p:nvSpPr>
          <p:spPr>
            <a:xfrm>
              <a:off x="-1" y="0"/>
              <a:ext cx="1270003" cy="212716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-1" y="758781"/>
              <a:ext cx="127000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000"/>
                <a:t>대기방</a:t>
              </a:r>
            </a:p>
            <a:p>
              <a:pPr lvl="0">
                <a:defRPr sz="1800"/>
              </a:pPr>
              <a:r>
                <a:rPr sz="2000"/>
                <a:t>페이지</a:t>
              </a:r>
            </a:p>
          </p:txBody>
        </p:sp>
      </p:grpSp>
      <p:sp>
        <p:nvSpPr>
          <p:cNvPr id="246" name="Shape 246"/>
          <p:cNvSpPr/>
          <p:nvPr/>
        </p:nvSpPr>
        <p:spPr>
          <a:xfrm>
            <a:off x="1484074" y="4126724"/>
            <a:ext cx="616525" cy="2"/>
          </a:xfrm>
          <a:prstGeom prst="line">
            <a:avLst/>
          </a:prstGeom>
          <a:ln w="50800">
            <a:solidFill>
              <a:srgbClr val="00882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1484074" y="4837924"/>
            <a:ext cx="616525" cy="2"/>
          </a:xfrm>
          <a:prstGeom prst="line">
            <a:avLst/>
          </a:prstGeom>
          <a:ln w="50800">
            <a:solidFill>
              <a:srgbClr val="00882B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8" name="Shape 248"/>
          <p:cNvSpPr/>
          <p:nvPr/>
        </p:nvSpPr>
        <p:spPr>
          <a:xfrm flipV="1">
            <a:off x="1509474" y="4113182"/>
            <a:ext cx="2" cy="749302"/>
          </a:xfrm>
          <a:prstGeom prst="line">
            <a:avLst/>
          </a:prstGeom>
          <a:ln w="50800">
            <a:solidFill>
              <a:srgbClr val="00882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937299" y="3663168"/>
            <a:ext cx="117923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882B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882B"/>
                </a:solidFill>
              </a:rPr>
              <a:t>페이지 이동</a:t>
            </a:r>
          </a:p>
        </p:txBody>
      </p:sp>
      <p:sp>
        <p:nvSpPr>
          <p:cNvPr id="250" name="Shape 250"/>
          <p:cNvSpPr/>
          <p:nvPr/>
        </p:nvSpPr>
        <p:spPr>
          <a:xfrm flipV="1">
            <a:off x="3722578" y="7441744"/>
            <a:ext cx="5448139" cy="2"/>
          </a:xfrm>
          <a:prstGeom prst="line">
            <a:avLst/>
          </a:prstGeom>
          <a:ln w="50800">
            <a:solidFill>
              <a:srgbClr val="0365C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1" name="Shape 251"/>
          <p:cNvSpPr/>
          <p:nvPr/>
        </p:nvSpPr>
        <p:spPr>
          <a:xfrm flipV="1">
            <a:off x="3648228" y="6167183"/>
            <a:ext cx="5453977" cy="2"/>
          </a:xfrm>
          <a:prstGeom prst="line">
            <a:avLst/>
          </a:prstGeom>
          <a:ln w="50800">
            <a:solidFill>
              <a:srgbClr val="C82506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7069324" y="5739774"/>
            <a:ext cx="187413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C8250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82506"/>
                </a:solidFill>
              </a:rPr>
              <a:t>입장불가(머니부족)</a:t>
            </a:r>
          </a:p>
        </p:txBody>
      </p:sp>
      <p:sp>
        <p:nvSpPr>
          <p:cNvPr id="253" name="Shape 253"/>
          <p:cNvSpPr/>
          <p:nvPr/>
        </p:nvSpPr>
        <p:spPr>
          <a:xfrm>
            <a:off x="6224534" y="4677869"/>
            <a:ext cx="501107" cy="6428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000"/>
            </a:pPr>
          </a:p>
        </p:txBody>
      </p:sp>
      <p:sp>
        <p:nvSpPr>
          <p:cNvPr id="254" name="Shape 254"/>
          <p:cNvSpPr/>
          <p:nvPr/>
        </p:nvSpPr>
        <p:spPr>
          <a:xfrm>
            <a:off x="7009096" y="5001665"/>
            <a:ext cx="2161622" cy="2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7114619" y="4567502"/>
            <a:ext cx="200920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rPr>
              <a:t>Single_Room()</a:t>
            </a:r>
            <a:r>
              <a:rPr>
                <a:solidFill>
                  <a:srgbClr val="0365C0"/>
                </a:solidFill>
              </a:rPr>
              <a:t>  </a:t>
            </a:r>
          </a:p>
        </p:txBody>
      </p:sp>
      <p:sp>
        <p:nvSpPr>
          <p:cNvPr id="256" name="Shape 256"/>
          <p:cNvSpPr/>
          <p:nvPr/>
        </p:nvSpPr>
        <p:spPr>
          <a:xfrm>
            <a:off x="7493643" y="7014334"/>
            <a:ext cx="10255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rPr>
              <a:t>유저정보</a:t>
            </a:r>
            <a:r>
              <a:rPr>
                <a:solidFill>
                  <a:srgbClr val="0365C0"/>
                </a:solidFill>
              </a:rPr>
              <a:t>  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787492" y="1590652"/>
            <a:ext cx="339096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게임방 생성(멀티)</a:t>
            </a:r>
          </a:p>
        </p:txBody>
      </p:sp>
      <p:sp>
        <p:nvSpPr>
          <p:cNvPr id="259" name="Shape 259"/>
          <p:cNvSpPr/>
          <p:nvPr/>
        </p:nvSpPr>
        <p:spPr>
          <a:xfrm>
            <a:off x="1340231" y="3569313"/>
            <a:ext cx="9594001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100"/>
              <a:t>로그인된 메인페이지에서 대기방 페이지로 이동합니다.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게임방 생성을 요청합니다.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서버에서 요청을 받아들여서 유저의 정보와 방 정보를 검색합니다.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가능한 Money이면서 증복된 방 이름이 없으면 유저의 정보와 방 정보를 게임방에 보냅니다.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가능하지않은 Money를 보유중이거나 방 이름 증복되면 대기방 페이지로 이동합니다.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 flipV="1">
            <a:off x="2832100" y="2731367"/>
            <a:ext cx="1" cy="5961786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264" name="Group 264"/>
          <p:cNvGrpSpPr/>
          <p:nvPr/>
        </p:nvGrpSpPr>
        <p:grpSpPr>
          <a:xfrm>
            <a:off x="2197099" y="2340855"/>
            <a:ext cx="1270003" cy="814835"/>
            <a:chOff x="0" y="0"/>
            <a:chExt cx="1270001" cy="814833"/>
          </a:xfrm>
        </p:grpSpPr>
        <p:sp>
          <p:nvSpPr>
            <p:cNvPr id="262" name="Shape 262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2197099" y="7911083"/>
            <a:ext cx="1270003" cy="814834"/>
            <a:chOff x="0" y="0"/>
            <a:chExt cx="1270001" cy="814833"/>
          </a:xfrm>
        </p:grpSpPr>
        <p:sp>
          <p:nvSpPr>
            <p:cNvPr id="265" name="Shape 265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66" name="Shape 266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sp>
        <p:nvSpPr>
          <p:cNvPr id="268" name="Shape 268"/>
          <p:cNvSpPr/>
          <p:nvPr/>
        </p:nvSpPr>
        <p:spPr>
          <a:xfrm flipV="1">
            <a:off x="6470789" y="2731644"/>
            <a:ext cx="1" cy="5961231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271" name="Group 271"/>
          <p:cNvGrpSpPr/>
          <p:nvPr/>
        </p:nvGrpSpPr>
        <p:grpSpPr>
          <a:xfrm>
            <a:off x="5835789" y="2340855"/>
            <a:ext cx="1270002" cy="814835"/>
            <a:chOff x="0" y="0"/>
            <a:chExt cx="1270001" cy="814833"/>
          </a:xfrm>
        </p:grpSpPr>
        <p:sp>
          <p:nvSpPr>
            <p:cNvPr id="269" name="Shape 269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70" name="Shape 270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grpSp>
        <p:nvGrpSpPr>
          <p:cNvPr id="274" name="Group 274"/>
          <p:cNvGrpSpPr/>
          <p:nvPr/>
        </p:nvGrpSpPr>
        <p:grpSpPr>
          <a:xfrm>
            <a:off x="5835789" y="7911083"/>
            <a:ext cx="1270002" cy="814834"/>
            <a:chOff x="0" y="0"/>
            <a:chExt cx="1270001" cy="814833"/>
          </a:xfrm>
        </p:grpSpPr>
        <p:sp>
          <p:nvSpPr>
            <p:cNvPr id="272" name="Shape 272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73" name="Shape 273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sp>
        <p:nvSpPr>
          <p:cNvPr id="275" name="Shape 275"/>
          <p:cNvSpPr/>
          <p:nvPr/>
        </p:nvSpPr>
        <p:spPr>
          <a:xfrm flipV="1">
            <a:off x="10149107" y="2731367"/>
            <a:ext cx="2" cy="5961786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278" name="Group 278"/>
          <p:cNvGrpSpPr/>
          <p:nvPr/>
        </p:nvGrpSpPr>
        <p:grpSpPr>
          <a:xfrm>
            <a:off x="9537700" y="2340855"/>
            <a:ext cx="1270000" cy="814835"/>
            <a:chOff x="0" y="0"/>
            <a:chExt cx="1270000" cy="814833"/>
          </a:xfrm>
        </p:grpSpPr>
        <p:sp>
          <p:nvSpPr>
            <p:cNvPr id="276" name="Shape 276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77" name="Shape 277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grpSp>
        <p:nvGrpSpPr>
          <p:cNvPr id="281" name="Group 281"/>
          <p:cNvGrpSpPr/>
          <p:nvPr/>
        </p:nvGrpSpPr>
        <p:grpSpPr>
          <a:xfrm>
            <a:off x="9514106" y="7911083"/>
            <a:ext cx="1270002" cy="814834"/>
            <a:chOff x="0" y="0"/>
            <a:chExt cx="1270001" cy="814833"/>
          </a:xfrm>
        </p:grpSpPr>
        <p:sp>
          <p:nvSpPr>
            <p:cNvPr id="279" name="Shape 279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80" name="Shape 280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sp>
        <p:nvSpPr>
          <p:cNvPr id="282" name="Shape 282"/>
          <p:cNvSpPr/>
          <p:nvPr/>
        </p:nvSpPr>
        <p:spPr>
          <a:xfrm>
            <a:off x="3547667" y="4746832"/>
            <a:ext cx="2161622" cy="3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2341574" y="921109"/>
            <a:ext cx="826702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게임방 생성(멀티) Sequence Diagram</a:t>
            </a:r>
          </a:p>
        </p:txBody>
      </p:sp>
      <p:grpSp>
        <p:nvGrpSpPr>
          <p:cNvPr id="286" name="Group 286"/>
          <p:cNvGrpSpPr/>
          <p:nvPr/>
        </p:nvGrpSpPr>
        <p:grpSpPr>
          <a:xfrm>
            <a:off x="2197099" y="3341844"/>
            <a:ext cx="1270003" cy="749302"/>
            <a:chOff x="0" y="0"/>
            <a:chExt cx="1270001" cy="749301"/>
          </a:xfrm>
        </p:grpSpPr>
        <p:sp>
          <p:nvSpPr>
            <p:cNvPr id="284" name="Shape 284"/>
            <p:cNvSpPr/>
            <p:nvPr/>
          </p:nvSpPr>
          <p:spPr>
            <a:xfrm>
              <a:off x="-1" y="-1"/>
              <a:ext cx="1270003" cy="7493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85" name="Shape 285"/>
            <p:cNvSpPr/>
            <p:nvPr/>
          </p:nvSpPr>
          <p:spPr>
            <a:xfrm>
              <a:off x="-1" y="222250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메인페이지</a:t>
              </a:r>
            </a:p>
          </p:txBody>
        </p:sp>
      </p:grpSp>
      <p:sp>
        <p:nvSpPr>
          <p:cNvPr id="287" name="Shape 287"/>
          <p:cNvSpPr/>
          <p:nvPr/>
        </p:nvSpPr>
        <p:spPr>
          <a:xfrm>
            <a:off x="6231140" y="4423035"/>
            <a:ext cx="501107" cy="6428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000"/>
            </a:pPr>
          </a:p>
        </p:txBody>
      </p:sp>
      <p:grpSp>
        <p:nvGrpSpPr>
          <p:cNvPr id="290" name="Group 290"/>
          <p:cNvGrpSpPr/>
          <p:nvPr/>
        </p:nvGrpSpPr>
        <p:grpSpPr>
          <a:xfrm>
            <a:off x="9529296" y="4423035"/>
            <a:ext cx="1270002" cy="1908893"/>
            <a:chOff x="0" y="0"/>
            <a:chExt cx="1270001" cy="1908892"/>
          </a:xfrm>
        </p:grpSpPr>
        <p:sp>
          <p:nvSpPr>
            <p:cNvPr id="288" name="Shape 288"/>
            <p:cNvSpPr/>
            <p:nvPr/>
          </p:nvSpPr>
          <p:spPr>
            <a:xfrm>
              <a:off x="-1" y="-1"/>
              <a:ext cx="1270003" cy="19088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-1" y="497246"/>
              <a:ext cx="1270003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000"/>
                <a:t>DB </a:t>
              </a:r>
            </a:p>
            <a:p>
              <a:pPr lvl="0">
                <a:defRPr sz="1800"/>
              </a:pPr>
              <a:r>
                <a:rPr sz="2000"/>
                <a:t>유저 정보</a:t>
              </a:r>
            </a:p>
            <a:p>
              <a:pPr lvl="0">
                <a:defRPr sz="1800"/>
              </a:pPr>
              <a:r>
                <a:rPr sz="2000"/>
                <a:t>&amp;방 정보</a:t>
              </a:r>
            </a:p>
          </p:txBody>
        </p:sp>
      </p:grpSp>
      <p:sp>
        <p:nvSpPr>
          <p:cNvPr id="291" name="Shape 291"/>
          <p:cNvSpPr/>
          <p:nvPr/>
        </p:nvSpPr>
        <p:spPr>
          <a:xfrm flipV="1">
            <a:off x="3563601" y="6008130"/>
            <a:ext cx="5838131" cy="2"/>
          </a:xfrm>
          <a:prstGeom prst="line">
            <a:avLst/>
          </a:prstGeom>
          <a:ln w="50800">
            <a:solidFill>
              <a:srgbClr val="C82506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6458088" y="5587072"/>
            <a:ext cx="30913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C8250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82506"/>
                </a:solidFill>
              </a:rPr>
              <a:t>머니부족or방이름증복 생성 실패</a:t>
            </a:r>
          </a:p>
        </p:txBody>
      </p:sp>
      <p:sp>
        <p:nvSpPr>
          <p:cNvPr id="293" name="Shape 293"/>
          <p:cNvSpPr/>
          <p:nvPr/>
        </p:nvSpPr>
        <p:spPr>
          <a:xfrm>
            <a:off x="7078515" y="4844497"/>
            <a:ext cx="2161622" cy="3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7095694" y="4423035"/>
            <a:ext cx="207015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rPr>
              <a:t>Room_Create()</a:t>
            </a:r>
            <a:r>
              <a:rPr>
                <a:solidFill>
                  <a:srgbClr val="0365C0"/>
                </a:solidFill>
              </a:rPr>
              <a:t>  </a:t>
            </a:r>
          </a:p>
        </p:txBody>
      </p:sp>
      <p:grpSp>
        <p:nvGrpSpPr>
          <p:cNvPr id="297" name="Group 297"/>
          <p:cNvGrpSpPr/>
          <p:nvPr/>
        </p:nvGrpSpPr>
        <p:grpSpPr>
          <a:xfrm>
            <a:off x="2197099" y="4304729"/>
            <a:ext cx="1270003" cy="2127165"/>
            <a:chOff x="0" y="0"/>
            <a:chExt cx="1270001" cy="2127163"/>
          </a:xfrm>
        </p:grpSpPr>
        <p:sp>
          <p:nvSpPr>
            <p:cNvPr id="295" name="Shape 295"/>
            <p:cNvSpPr/>
            <p:nvPr/>
          </p:nvSpPr>
          <p:spPr>
            <a:xfrm>
              <a:off x="-1" y="0"/>
              <a:ext cx="1270003" cy="212716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-1" y="758781"/>
              <a:ext cx="127000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000"/>
                <a:t>대기방</a:t>
              </a:r>
            </a:p>
            <a:p>
              <a:pPr lvl="0">
                <a:defRPr sz="1800"/>
              </a:pPr>
              <a:r>
                <a:rPr sz="2000"/>
                <a:t>페이지</a:t>
              </a:r>
            </a:p>
          </p:txBody>
        </p:sp>
      </p:grpSp>
      <p:sp>
        <p:nvSpPr>
          <p:cNvPr id="298" name="Shape 298"/>
          <p:cNvSpPr/>
          <p:nvPr/>
        </p:nvSpPr>
        <p:spPr>
          <a:xfrm>
            <a:off x="1484074" y="3871891"/>
            <a:ext cx="616525" cy="2"/>
          </a:xfrm>
          <a:prstGeom prst="line">
            <a:avLst/>
          </a:prstGeom>
          <a:ln w="50800">
            <a:solidFill>
              <a:srgbClr val="00882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1484074" y="4583091"/>
            <a:ext cx="616525" cy="2"/>
          </a:xfrm>
          <a:prstGeom prst="line">
            <a:avLst/>
          </a:prstGeom>
          <a:ln w="50800">
            <a:solidFill>
              <a:srgbClr val="00882B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0" name="Shape 300"/>
          <p:cNvSpPr/>
          <p:nvPr/>
        </p:nvSpPr>
        <p:spPr>
          <a:xfrm flipV="1">
            <a:off x="1509474" y="3858350"/>
            <a:ext cx="2" cy="749302"/>
          </a:xfrm>
          <a:prstGeom prst="line">
            <a:avLst/>
          </a:prstGeom>
          <a:ln w="50800">
            <a:solidFill>
              <a:srgbClr val="00882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1" name="Shape 301"/>
          <p:cNvSpPr/>
          <p:nvPr/>
        </p:nvSpPr>
        <p:spPr>
          <a:xfrm>
            <a:off x="937299" y="3408336"/>
            <a:ext cx="117923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882B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882B"/>
                </a:solidFill>
              </a:rPr>
              <a:t>페이지 이동</a:t>
            </a:r>
          </a:p>
        </p:txBody>
      </p:sp>
      <p:sp>
        <p:nvSpPr>
          <p:cNvPr id="302" name="Shape 302"/>
          <p:cNvSpPr/>
          <p:nvPr/>
        </p:nvSpPr>
        <p:spPr>
          <a:xfrm>
            <a:off x="3628261" y="6858235"/>
            <a:ext cx="5748278" cy="1"/>
          </a:xfrm>
          <a:prstGeom prst="line">
            <a:avLst/>
          </a:prstGeom>
          <a:ln w="50800">
            <a:solidFill>
              <a:srgbClr val="0365C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7353264" y="6363745"/>
            <a:ext cx="130625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방&amp;유저정보</a:t>
            </a:r>
          </a:p>
        </p:txBody>
      </p:sp>
      <p:sp>
        <p:nvSpPr>
          <p:cNvPr id="304" name="Shape 304"/>
          <p:cNvSpPr/>
          <p:nvPr/>
        </p:nvSpPr>
        <p:spPr>
          <a:xfrm>
            <a:off x="4068177" y="4312669"/>
            <a:ext cx="117923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게임방 생성</a:t>
            </a:r>
          </a:p>
        </p:txBody>
      </p:sp>
      <p:grpSp>
        <p:nvGrpSpPr>
          <p:cNvPr id="307" name="Group 307"/>
          <p:cNvGrpSpPr/>
          <p:nvPr/>
        </p:nvGrpSpPr>
        <p:grpSpPr>
          <a:xfrm>
            <a:off x="2197099" y="6655148"/>
            <a:ext cx="1270003" cy="749302"/>
            <a:chOff x="0" y="0"/>
            <a:chExt cx="1270001" cy="749301"/>
          </a:xfrm>
        </p:grpSpPr>
        <p:sp>
          <p:nvSpPr>
            <p:cNvPr id="305" name="Shape 305"/>
            <p:cNvSpPr/>
            <p:nvPr/>
          </p:nvSpPr>
          <p:spPr>
            <a:xfrm>
              <a:off x="-1" y="-1"/>
              <a:ext cx="1270003" cy="7493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06" name="Shape 306"/>
            <p:cNvSpPr/>
            <p:nvPr/>
          </p:nvSpPr>
          <p:spPr>
            <a:xfrm>
              <a:off x="-1" y="222250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게임방</a:t>
              </a:r>
            </a:p>
          </p:txBody>
        </p:sp>
      </p:grpSp>
      <p:grpSp>
        <p:nvGrpSpPr>
          <p:cNvPr id="310" name="Group 310"/>
          <p:cNvGrpSpPr/>
          <p:nvPr/>
        </p:nvGrpSpPr>
        <p:grpSpPr>
          <a:xfrm>
            <a:off x="9514106" y="6483584"/>
            <a:ext cx="1270002" cy="1092427"/>
            <a:chOff x="0" y="0"/>
            <a:chExt cx="1270001" cy="1092425"/>
          </a:xfrm>
        </p:grpSpPr>
        <p:sp>
          <p:nvSpPr>
            <p:cNvPr id="308" name="Shape 308"/>
            <p:cNvSpPr/>
            <p:nvPr/>
          </p:nvSpPr>
          <p:spPr>
            <a:xfrm>
              <a:off x="-1" y="0"/>
              <a:ext cx="1270003" cy="10924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-1" y="241412"/>
              <a:ext cx="127000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000"/>
                <a:t>DB </a:t>
              </a:r>
            </a:p>
            <a:p>
              <a:pPr lvl="0">
                <a:defRPr sz="1800"/>
              </a:pPr>
              <a:r>
                <a:rPr sz="2000"/>
                <a:t>방 추가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10970932" y="6068991"/>
            <a:ext cx="616525" cy="2"/>
          </a:xfrm>
          <a:prstGeom prst="line">
            <a:avLst/>
          </a:prstGeom>
          <a:ln w="50800">
            <a:solidFill>
              <a:srgbClr val="0365C0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10970932" y="6780192"/>
            <a:ext cx="616526" cy="2"/>
          </a:xfrm>
          <a:prstGeom prst="line">
            <a:avLst/>
          </a:prstGeom>
          <a:ln w="50800">
            <a:solidFill>
              <a:srgbClr val="0365C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3" name="Shape 313"/>
          <p:cNvSpPr/>
          <p:nvPr/>
        </p:nvSpPr>
        <p:spPr>
          <a:xfrm flipV="1">
            <a:off x="11555132" y="6055450"/>
            <a:ext cx="2" cy="749302"/>
          </a:xfrm>
          <a:prstGeom prst="line">
            <a:avLst/>
          </a:prstGeom>
          <a:ln w="50800">
            <a:solidFill>
              <a:srgbClr val="0365C0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10892243" y="5662591"/>
            <a:ext cx="78375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방 생성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1716054" y="1733527"/>
            <a:ext cx="339096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게임방 입장(멀티)</a:t>
            </a:r>
          </a:p>
        </p:txBody>
      </p:sp>
      <p:sp>
        <p:nvSpPr>
          <p:cNvPr id="317" name="Shape 317"/>
          <p:cNvSpPr/>
          <p:nvPr/>
        </p:nvSpPr>
        <p:spPr>
          <a:xfrm>
            <a:off x="1268793" y="3394689"/>
            <a:ext cx="9594001" cy="359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100"/>
              <a:t>로그인된 메인페이지에서 대기방 페이지로 이동합니다.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서버로 부터 방정보를 받습니다.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해당방의 입장을 요청합니다.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서버에서 요청을 받아들여서 유저의 정보와 방 정보를 검색합니다.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가능한 Money이면서 요청한 방 이름이 있으면 유저의 정보와 방 정보를 게임방에 보냅니다.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가능하지않은 Money를 보유중이거나 방 이름 없으면 대기방 페이지로 이동합니다.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 flipV="1">
            <a:off x="2832100" y="2187757"/>
            <a:ext cx="1" cy="6441897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322" name="Group 322"/>
          <p:cNvGrpSpPr/>
          <p:nvPr/>
        </p:nvGrpSpPr>
        <p:grpSpPr>
          <a:xfrm>
            <a:off x="2197099" y="1865072"/>
            <a:ext cx="1270003" cy="814835"/>
            <a:chOff x="0" y="0"/>
            <a:chExt cx="1270001" cy="814833"/>
          </a:xfrm>
        </p:grpSpPr>
        <p:sp>
          <p:nvSpPr>
            <p:cNvPr id="320" name="Shape 320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21" name="Shape 321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grpSp>
        <p:nvGrpSpPr>
          <p:cNvPr id="325" name="Group 325"/>
          <p:cNvGrpSpPr/>
          <p:nvPr/>
        </p:nvGrpSpPr>
        <p:grpSpPr>
          <a:xfrm>
            <a:off x="2197099" y="7847583"/>
            <a:ext cx="1270003" cy="814834"/>
            <a:chOff x="0" y="0"/>
            <a:chExt cx="1270001" cy="814833"/>
          </a:xfrm>
        </p:grpSpPr>
        <p:sp>
          <p:nvSpPr>
            <p:cNvPr id="323" name="Shape 323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sp>
        <p:nvSpPr>
          <p:cNvPr id="326" name="Shape 326"/>
          <p:cNvSpPr/>
          <p:nvPr/>
        </p:nvSpPr>
        <p:spPr>
          <a:xfrm flipV="1">
            <a:off x="6470789" y="2188036"/>
            <a:ext cx="1" cy="6441340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329" name="Group 329"/>
          <p:cNvGrpSpPr/>
          <p:nvPr/>
        </p:nvGrpSpPr>
        <p:grpSpPr>
          <a:xfrm>
            <a:off x="5835789" y="1865072"/>
            <a:ext cx="1270002" cy="814835"/>
            <a:chOff x="0" y="0"/>
            <a:chExt cx="1270001" cy="814833"/>
          </a:xfrm>
        </p:grpSpPr>
        <p:sp>
          <p:nvSpPr>
            <p:cNvPr id="327" name="Shape 327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28" name="Shape 328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grpSp>
        <p:nvGrpSpPr>
          <p:cNvPr id="332" name="Group 332"/>
          <p:cNvGrpSpPr/>
          <p:nvPr/>
        </p:nvGrpSpPr>
        <p:grpSpPr>
          <a:xfrm>
            <a:off x="5835789" y="7847583"/>
            <a:ext cx="1270002" cy="814834"/>
            <a:chOff x="0" y="0"/>
            <a:chExt cx="1270001" cy="814833"/>
          </a:xfrm>
        </p:grpSpPr>
        <p:sp>
          <p:nvSpPr>
            <p:cNvPr id="330" name="Shape 330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31" name="Shape 331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sp>
        <p:nvSpPr>
          <p:cNvPr id="333" name="Shape 333"/>
          <p:cNvSpPr/>
          <p:nvPr/>
        </p:nvSpPr>
        <p:spPr>
          <a:xfrm flipV="1">
            <a:off x="10149107" y="2187757"/>
            <a:ext cx="2" cy="6441897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336" name="Group 336"/>
          <p:cNvGrpSpPr/>
          <p:nvPr/>
        </p:nvGrpSpPr>
        <p:grpSpPr>
          <a:xfrm>
            <a:off x="9537700" y="1865072"/>
            <a:ext cx="1270000" cy="814835"/>
            <a:chOff x="0" y="0"/>
            <a:chExt cx="1270000" cy="814833"/>
          </a:xfrm>
        </p:grpSpPr>
        <p:sp>
          <p:nvSpPr>
            <p:cNvPr id="334" name="Shape 334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35" name="Shape 335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grpSp>
        <p:nvGrpSpPr>
          <p:cNvPr id="339" name="Group 339"/>
          <p:cNvGrpSpPr/>
          <p:nvPr/>
        </p:nvGrpSpPr>
        <p:grpSpPr>
          <a:xfrm>
            <a:off x="9529296" y="7847583"/>
            <a:ext cx="1270002" cy="814834"/>
            <a:chOff x="0" y="0"/>
            <a:chExt cx="1270001" cy="814833"/>
          </a:xfrm>
        </p:grpSpPr>
        <p:sp>
          <p:nvSpPr>
            <p:cNvPr id="337" name="Shape 337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38" name="Shape 338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sp>
        <p:nvSpPr>
          <p:cNvPr id="340" name="Shape 340"/>
          <p:cNvSpPr/>
          <p:nvPr/>
        </p:nvSpPr>
        <p:spPr>
          <a:xfrm>
            <a:off x="2337277" y="774702"/>
            <a:ext cx="826702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게임방 입장(멀티) Sequence Diagram</a:t>
            </a:r>
          </a:p>
        </p:txBody>
      </p:sp>
      <p:grpSp>
        <p:nvGrpSpPr>
          <p:cNvPr id="343" name="Group 343"/>
          <p:cNvGrpSpPr/>
          <p:nvPr/>
        </p:nvGrpSpPr>
        <p:grpSpPr>
          <a:xfrm>
            <a:off x="2197099" y="2900409"/>
            <a:ext cx="1270003" cy="749302"/>
            <a:chOff x="0" y="0"/>
            <a:chExt cx="1270001" cy="749301"/>
          </a:xfrm>
        </p:grpSpPr>
        <p:sp>
          <p:nvSpPr>
            <p:cNvPr id="341" name="Shape 341"/>
            <p:cNvSpPr/>
            <p:nvPr/>
          </p:nvSpPr>
          <p:spPr>
            <a:xfrm>
              <a:off x="-1" y="-1"/>
              <a:ext cx="1270003" cy="7493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42" name="Shape 342"/>
            <p:cNvSpPr/>
            <p:nvPr/>
          </p:nvSpPr>
          <p:spPr>
            <a:xfrm>
              <a:off x="-1" y="222250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메인페이지</a:t>
              </a:r>
            </a:p>
          </p:txBody>
        </p:sp>
      </p:grpSp>
      <p:sp>
        <p:nvSpPr>
          <p:cNvPr id="344" name="Shape 344"/>
          <p:cNvSpPr/>
          <p:nvPr/>
        </p:nvSpPr>
        <p:spPr>
          <a:xfrm>
            <a:off x="6290078" y="4040790"/>
            <a:ext cx="370017" cy="6296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000"/>
            </a:pPr>
          </a:p>
        </p:txBody>
      </p:sp>
      <p:grpSp>
        <p:nvGrpSpPr>
          <p:cNvPr id="347" name="Group 347"/>
          <p:cNvGrpSpPr/>
          <p:nvPr/>
        </p:nvGrpSpPr>
        <p:grpSpPr>
          <a:xfrm>
            <a:off x="9529296" y="3319217"/>
            <a:ext cx="1270002" cy="3812977"/>
            <a:chOff x="0" y="0"/>
            <a:chExt cx="1270001" cy="3812976"/>
          </a:xfrm>
        </p:grpSpPr>
        <p:sp>
          <p:nvSpPr>
            <p:cNvPr id="345" name="Shape 345"/>
            <p:cNvSpPr/>
            <p:nvPr/>
          </p:nvSpPr>
          <p:spPr>
            <a:xfrm>
              <a:off x="-1" y="-1"/>
              <a:ext cx="1270003" cy="38129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46" name="Shape 346"/>
            <p:cNvSpPr/>
            <p:nvPr/>
          </p:nvSpPr>
          <p:spPr>
            <a:xfrm>
              <a:off x="-1" y="1449288"/>
              <a:ext cx="1270003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000"/>
                <a:t>DB </a:t>
              </a:r>
            </a:p>
            <a:p>
              <a:pPr lvl="0">
                <a:defRPr sz="1800"/>
              </a:pPr>
              <a:r>
                <a:rPr sz="2000"/>
                <a:t>유저 정보</a:t>
              </a:r>
            </a:p>
            <a:p>
              <a:pPr lvl="0">
                <a:defRPr sz="1800"/>
              </a:pPr>
              <a:r>
                <a:rPr sz="2000"/>
                <a:t>&amp;방 정보</a:t>
              </a:r>
            </a:p>
          </p:txBody>
        </p:sp>
      </p:grpSp>
      <p:sp>
        <p:nvSpPr>
          <p:cNvPr id="348" name="Shape 348"/>
          <p:cNvSpPr/>
          <p:nvPr/>
        </p:nvSpPr>
        <p:spPr>
          <a:xfrm flipV="1">
            <a:off x="3685849" y="5595496"/>
            <a:ext cx="5633104" cy="2"/>
          </a:xfrm>
          <a:prstGeom prst="line">
            <a:avLst/>
          </a:prstGeom>
          <a:ln w="50800">
            <a:solidFill>
              <a:srgbClr val="C82506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9" name="Shape 349"/>
          <p:cNvSpPr/>
          <p:nvPr/>
        </p:nvSpPr>
        <p:spPr>
          <a:xfrm>
            <a:off x="7148508" y="5192805"/>
            <a:ext cx="177245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C8250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82506"/>
                </a:solidFill>
              </a:rPr>
              <a:t>머니부족 입장실패</a:t>
            </a:r>
          </a:p>
        </p:txBody>
      </p:sp>
      <p:sp>
        <p:nvSpPr>
          <p:cNvPr id="350" name="Shape 350"/>
          <p:cNvSpPr/>
          <p:nvPr/>
        </p:nvSpPr>
        <p:spPr>
          <a:xfrm>
            <a:off x="7068371" y="4454434"/>
            <a:ext cx="2161623" cy="3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7168040" y="4032971"/>
            <a:ext cx="190517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rPr>
              <a:t>Enter_Room()</a:t>
            </a:r>
            <a:r>
              <a:rPr>
                <a:solidFill>
                  <a:srgbClr val="0365C0"/>
                </a:solidFill>
              </a:rPr>
              <a:t>  </a:t>
            </a:r>
          </a:p>
        </p:txBody>
      </p:sp>
      <p:grpSp>
        <p:nvGrpSpPr>
          <p:cNvPr id="354" name="Group 354"/>
          <p:cNvGrpSpPr/>
          <p:nvPr/>
        </p:nvGrpSpPr>
        <p:grpSpPr>
          <a:xfrm>
            <a:off x="2197099" y="3863294"/>
            <a:ext cx="1270003" cy="2714273"/>
            <a:chOff x="0" y="0"/>
            <a:chExt cx="1270001" cy="2714272"/>
          </a:xfrm>
        </p:grpSpPr>
        <p:sp>
          <p:nvSpPr>
            <p:cNvPr id="352" name="Shape 352"/>
            <p:cNvSpPr/>
            <p:nvPr/>
          </p:nvSpPr>
          <p:spPr>
            <a:xfrm>
              <a:off x="-1" y="-1"/>
              <a:ext cx="1270003" cy="27142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-1" y="1052335"/>
              <a:ext cx="127000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000"/>
                <a:t>대기방</a:t>
              </a:r>
            </a:p>
            <a:p>
              <a:pPr lvl="0">
                <a:defRPr sz="1800"/>
              </a:pPr>
              <a:r>
                <a:rPr sz="2000"/>
                <a:t>페이지</a:t>
              </a:r>
            </a:p>
          </p:txBody>
        </p:sp>
      </p:grpSp>
      <p:sp>
        <p:nvSpPr>
          <p:cNvPr id="355" name="Shape 355"/>
          <p:cNvSpPr/>
          <p:nvPr/>
        </p:nvSpPr>
        <p:spPr>
          <a:xfrm>
            <a:off x="1484074" y="3430456"/>
            <a:ext cx="616525" cy="2"/>
          </a:xfrm>
          <a:prstGeom prst="line">
            <a:avLst/>
          </a:prstGeom>
          <a:ln w="50800">
            <a:solidFill>
              <a:srgbClr val="00882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1484074" y="4141656"/>
            <a:ext cx="616525" cy="2"/>
          </a:xfrm>
          <a:prstGeom prst="line">
            <a:avLst/>
          </a:prstGeom>
          <a:ln w="50800">
            <a:solidFill>
              <a:srgbClr val="00882B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7" name="Shape 357"/>
          <p:cNvSpPr/>
          <p:nvPr/>
        </p:nvSpPr>
        <p:spPr>
          <a:xfrm flipV="1">
            <a:off x="1509474" y="3416914"/>
            <a:ext cx="2" cy="749302"/>
          </a:xfrm>
          <a:prstGeom prst="line">
            <a:avLst/>
          </a:prstGeom>
          <a:ln w="50800">
            <a:solidFill>
              <a:srgbClr val="00882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937299" y="2966901"/>
            <a:ext cx="117923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882B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882B"/>
                </a:solidFill>
              </a:rPr>
              <a:t>페이지 이동</a:t>
            </a:r>
          </a:p>
        </p:txBody>
      </p:sp>
      <p:sp>
        <p:nvSpPr>
          <p:cNvPr id="359" name="Shape 359"/>
          <p:cNvSpPr/>
          <p:nvPr/>
        </p:nvSpPr>
        <p:spPr>
          <a:xfrm>
            <a:off x="3612607" y="6958374"/>
            <a:ext cx="5489384" cy="1"/>
          </a:xfrm>
          <a:prstGeom prst="line">
            <a:avLst/>
          </a:prstGeom>
          <a:ln w="50800">
            <a:solidFill>
              <a:srgbClr val="0365C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7107628" y="6518183"/>
            <a:ext cx="185421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유저 정보&amp;방 정보</a:t>
            </a:r>
          </a:p>
        </p:txBody>
      </p:sp>
      <p:sp>
        <p:nvSpPr>
          <p:cNvPr id="361" name="Shape 361"/>
          <p:cNvSpPr/>
          <p:nvPr/>
        </p:nvSpPr>
        <p:spPr>
          <a:xfrm>
            <a:off x="7416777" y="3533916"/>
            <a:ext cx="117923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게임방 정보</a:t>
            </a:r>
          </a:p>
        </p:txBody>
      </p:sp>
      <p:sp>
        <p:nvSpPr>
          <p:cNvPr id="362" name="Shape 362"/>
          <p:cNvSpPr/>
          <p:nvPr/>
        </p:nvSpPr>
        <p:spPr>
          <a:xfrm>
            <a:off x="3664520" y="3977916"/>
            <a:ext cx="5768276" cy="1"/>
          </a:xfrm>
          <a:prstGeom prst="line">
            <a:avLst/>
          </a:prstGeom>
          <a:ln w="50800">
            <a:solidFill>
              <a:srgbClr val="0365C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3674859" y="4454434"/>
            <a:ext cx="2161623" cy="3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4" name="Shape 364"/>
          <p:cNvSpPr/>
          <p:nvPr/>
        </p:nvSpPr>
        <p:spPr>
          <a:xfrm>
            <a:off x="4501594" y="4080798"/>
            <a:ext cx="50977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입장</a:t>
            </a:r>
          </a:p>
        </p:txBody>
      </p:sp>
      <p:grpSp>
        <p:nvGrpSpPr>
          <p:cNvPr id="367" name="Group 367"/>
          <p:cNvGrpSpPr/>
          <p:nvPr/>
        </p:nvGrpSpPr>
        <p:grpSpPr>
          <a:xfrm>
            <a:off x="2199461" y="6791152"/>
            <a:ext cx="1270002" cy="749302"/>
            <a:chOff x="0" y="0"/>
            <a:chExt cx="1270001" cy="749301"/>
          </a:xfrm>
        </p:grpSpPr>
        <p:sp>
          <p:nvSpPr>
            <p:cNvPr id="365" name="Shape 365"/>
            <p:cNvSpPr/>
            <p:nvPr/>
          </p:nvSpPr>
          <p:spPr>
            <a:xfrm>
              <a:off x="-1" y="-1"/>
              <a:ext cx="1270003" cy="7493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66" name="Shape 366"/>
            <p:cNvSpPr/>
            <p:nvPr/>
          </p:nvSpPr>
          <p:spPr>
            <a:xfrm>
              <a:off x="-1" y="222250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게임방</a:t>
              </a:r>
            </a:p>
          </p:txBody>
        </p:sp>
      </p:grp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3810183" y="4038598"/>
            <a:ext cx="538443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4300"/>
              <a:t>텍사스 홀덤 용어및 설명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373"/>
          <p:cNvGrpSpPr/>
          <p:nvPr/>
        </p:nvGrpSpPr>
        <p:grpSpPr>
          <a:xfrm>
            <a:off x="1574800" y="3542283"/>
            <a:ext cx="1270000" cy="814834"/>
            <a:chOff x="0" y="0"/>
            <a:chExt cx="1270000" cy="814833"/>
          </a:xfrm>
        </p:grpSpPr>
        <p:sp>
          <p:nvSpPr>
            <p:cNvPr id="371" name="Shape 371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72" name="Shape 372"/>
            <p:cNvSpPr/>
            <p:nvPr/>
          </p:nvSpPr>
          <p:spPr>
            <a:xfrm>
              <a:off x="0" y="102616"/>
              <a:ext cx="127000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최소배팅 및 카드 배분</a:t>
              </a:r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3721100" y="3542283"/>
            <a:ext cx="1270000" cy="814834"/>
            <a:chOff x="0" y="0"/>
            <a:chExt cx="1270000" cy="814833"/>
          </a:xfrm>
        </p:grpSpPr>
        <p:sp>
          <p:nvSpPr>
            <p:cNvPr id="374" name="Shape 374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프리 플롭</a:t>
              </a:r>
            </a:p>
          </p:txBody>
        </p:sp>
      </p:grpSp>
      <p:grpSp>
        <p:nvGrpSpPr>
          <p:cNvPr id="379" name="Group 379"/>
          <p:cNvGrpSpPr/>
          <p:nvPr/>
        </p:nvGrpSpPr>
        <p:grpSpPr>
          <a:xfrm>
            <a:off x="5867400" y="3542283"/>
            <a:ext cx="1270000" cy="814834"/>
            <a:chOff x="0" y="0"/>
            <a:chExt cx="1270000" cy="814833"/>
          </a:xfrm>
        </p:grpSpPr>
        <p:sp>
          <p:nvSpPr>
            <p:cNvPr id="377" name="Shape 377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78" name="Shape 378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플롭</a:t>
              </a:r>
            </a:p>
          </p:txBody>
        </p:sp>
      </p:grpSp>
      <p:grpSp>
        <p:nvGrpSpPr>
          <p:cNvPr id="382" name="Group 382"/>
          <p:cNvGrpSpPr/>
          <p:nvPr/>
        </p:nvGrpSpPr>
        <p:grpSpPr>
          <a:xfrm>
            <a:off x="8013700" y="3542283"/>
            <a:ext cx="1270000" cy="814834"/>
            <a:chOff x="0" y="0"/>
            <a:chExt cx="1270000" cy="814833"/>
          </a:xfrm>
        </p:grpSpPr>
        <p:sp>
          <p:nvSpPr>
            <p:cNvPr id="380" name="Shape 380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81" name="Shape 381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포스트 플롭</a:t>
              </a:r>
            </a:p>
          </p:txBody>
        </p:sp>
      </p:grpSp>
      <p:grpSp>
        <p:nvGrpSpPr>
          <p:cNvPr id="385" name="Group 385"/>
          <p:cNvGrpSpPr/>
          <p:nvPr/>
        </p:nvGrpSpPr>
        <p:grpSpPr>
          <a:xfrm>
            <a:off x="10160000" y="3542283"/>
            <a:ext cx="1270000" cy="814834"/>
            <a:chOff x="0" y="0"/>
            <a:chExt cx="1270000" cy="814833"/>
          </a:xfrm>
        </p:grpSpPr>
        <p:sp>
          <p:nvSpPr>
            <p:cNvPr id="383" name="Shape 383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84" name="Shape 384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턴</a:t>
              </a:r>
            </a:p>
          </p:txBody>
        </p:sp>
      </p:grpSp>
      <p:grpSp>
        <p:nvGrpSpPr>
          <p:cNvPr id="388" name="Group 388"/>
          <p:cNvGrpSpPr/>
          <p:nvPr/>
        </p:nvGrpSpPr>
        <p:grpSpPr>
          <a:xfrm>
            <a:off x="8013700" y="5396483"/>
            <a:ext cx="1270000" cy="814834"/>
            <a:chOff x="0" y="0"/>
            <a:chExt cx="1270000" cy="814833"/>
          </a:xfrm>
        </p:grpSpPr>
        <p:sp>
          <p:nvSpPr>
            <p:cNvPr id="386" name="Shape 386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87" name="Shape 387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배팅</a:t>
              </a:r>
            </a:p>
          </p:txBody>
        </p:sp>
      </p:grpSp>
      <p:grpSp>
        <p:nvGrpSpPr>
          <p:cNvPr id="391" name="Group 391"/>
          <p:cNvGrpSpPr/>
          <p:nvPr/>
        </p:nvGrpSpPr>
        <p:grpSpPr>
          <a:xfrm>
            <a:off x="5867400" y="5396483"/>
            <a:ext cx="1270000" cy="814834"/>
            <a:chOff x="0" y="0"/>
            <a:chExt cx="1270000" cy="814833"/>
          </a:xfrm>
        </p:grpSpPr>
        <p:sp>
          <p:nvSpPr>
            <p:cNvPr id="389" name="Shape 389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90" name="Shape 390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리버</a:t>
              </a:r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3721100" y="5396483"/>
            <a:ext cx="1270000" cy="814834"/>
            <a:chOff x="0" y="0"/>
            <a:chExt cx="1270000" cy="814833"/>
          </a:xfrm>
        </p:grpSpPr>
        <p:sp>
          <p:nvSpPr>
            <p:cNvPr id="392" name="Shape 392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93" name="Shape 393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쇼타운</a:t>
              </a:r>
            </a:p>
          </p:txBody>
        </p:sp>
      </p:grpSp>
      <p:grpSp>
        <p:nvGrpSpPr>
          <p:cNvPr id="397" name="Group 397"/>
          <p:cNvGrpSpPr/>
          <p:nvPr/>
        </p:nvGrpSpPr>
        <p:grpSpPr>
          <a:xfrm>
            <a:off x="1574800" y="5396483"/>
            <a:ext cx="1270000" cy="814834"/>
            <a:chOff x="0" y="0"/>
            <a:chExt cx="1270000" cy="814833"/>
          </a:xfrm>
        </p:grpSpPr>
        <p:sp>
          <p:nvSpPr>
            <p:cNvPr id="395" name="Shape 395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396" name="Shape 396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카드공개</a:t>
              </a:r>
            </a:p>
          </p:txBody>
        </p:sp>
      </p:grpSp>
      <p:sp>
        <p:nvSpPr>
          <p:cNvPr id="398" name="Shape 398"/>
          <p:cNvSpPr/>
          <p:nvPr/>
        </p:nvSpPr>
        <p:spPr>
          <a:xfrm>
            <a:off x="9309737" y="4378366"/>
            <a:ext cx="1492383" cy="1465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260" fill="norm" stroke="1" extrusionOk="0">
                <a:moveTo>
                  <a:pt x="21516" y="0"/>
                </a:moveTo>
                <a:cubicBezTo>
                  <a:pt x="21600" y="14518"/>
                  <a:pt x="14428" y="21600"/>
                  <a:pt x="0" y="21247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399" name="Shape 399"/>
          <p:cNvSpPr/>
          <p:nvPr/>
        </p:nvSpPr>
        <p:spPr>
          <a:xfrm>
            <a:off x="2921000" y="3949700"/>
            <a:ext cx="723902" cy="0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0" name="Shape 400"/>
          <p:cNvSpPr/>
          <p:nvPr/>
        </p:nvSpPr>
        <p:spPr>
          <a:xfrm>
            <a:off x="5067300" y="3949700"/>
            <a:ext cx="723902" cy="0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1" name="Shape 401"/>
          <p:cNvSpPr/>
          <p:nvPr/>
        </p:nvSpPr>
        <p:spPr>
          <a:xfrm>
            <a:off x="7213600" y="3949700"/>
            <a:ext cx="723902" cy="0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2" name="Shape 402"/>
          <p:cNvSpPr/>
          <p:nvPr/>
        </p:nvSpPr>
        <p:spPr>
          <a:xfrm>
            <a:off x="9359900" y="3949700"/>
            <a:ext cx="723902" cy="0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3" name="Shape 403"/>
          <p:cNvSpPr/>
          <p:nvPr/>
        </p:nvSpPr>
        <p:spPr>
          <a:xfrm>
            <a:off x="7213600" y="5803900"/>
            <a:ext cx="723902" cy="0"/>
          </a:xfrm>
          <a:prstGeom prst="line">
            <a:avLst/>
          </a:prstGeom>
          <a:ln w="254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2832100" y="5803900"/>
            <a:ext cx="723902" cy="0"/>
          </a:xfrm>
          <a:prstGeom prst="line">
            <a:avLst/>
          </a:prstGeom>
          <a:ln w="254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5" name="Shape 405"/>
          <p:cNvSpPr/>
          <p:nvPr/>
        </p:nvSpPr>
        <p:spPr>
          <a:xfrm>
            <a:off x="4629948" y="1204594"/>
            <a:ext cx="40343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텍사스 홀덤 게임 </a:t>
            </a:r>
            <a:r>
              <a:rPr sz="3600"/>
              <a:t>진행</a:t>
            </a:r>
          </a:p>
        </p:txBody>
      </p:sp>
      <p:sp>
        <p:nvSpPr>
          <p:cNvPr id="406" name="Shape 406"/>
          <p:cNvSpPr/>
          <p:nvPr/>
        </p:nvSpPr>
        <p:spPr>
          <a:xfrm>
            <a:off x="5022850" y="5803900"/>
            <a:ext cx="723902" cy="0"/>
          </a:xfrm>
          <a:prstGeom prst="line">
            <a:avLst/>
          </a:prstGeom>
          <a:ln w="254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4425110" y="1200149"/>
            <a:ext cx="41545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최소 배팅 및 카드 배분</a:t>
            </a:r>
          </a:p>
        </p:txBody>
      </p:sp>
      <p:sp>
        <p:nvSpPr>
          <p:cNvPr id="409" name="Shape 409"/>
          <p:cNvSpPr/>
          <p:nvPr/>
        </p:nvSpPr>
        <p:spPr>
          <a:xfrm>
            <a:off x="264463" y="2324099"/>
            <a:ext cx="1119632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846666" indent="-846666" algn="l">
              <a:buSzPct val="100000"/>
              <a:buAutoNum type="arabicPeriod" startAt="1"/>
              <a:defRPr sz="1800"/>
            </a:pPr>
            <a:r>
              <a:rPr sz="2400"/>
              <a:t>게임 진행 방향은 딜러의 왼쪽 플레이어 방향으로 게임이 진행 됩니다.</a:t>
            </a:r>
          </a:p>
          <a:p>
            <a:pPr lvl="0" marL="846666" indent="-846666" algn="l">
              <a:buSzPct val="100000"/>
              <a:buAutoNum type="arabicPeriod" startAt="1"/>
              <a:defRPr sz="1800"/>
            </a:pPr>
            <a:r>
              <a:rPr sz="2400"/>
              <a:t>딜러의 왼쪽 플레이어가 스몰블라인드(SB) 그 다음 플레이어가 빅블라인드(BB) 입니다.</a:t>
            </a:r>
          </a:p>
          <a:p>
            <a:pPr lvl="0" marL="846666" indent="-846666" algn="l">
              <a:buSzPct val="100000"/>
              <a:buAutoNum type="arabicPeriod" startAt="1"/>
              <a:defRPr sz="1800"/>
            </a:pPr>
            <a:r>
              <a:rPr sz="2400"/>
              <a:t>SB플레이어가 배팅을 하면 BB플레이어는 SB플레이어 배팅의 두배를 배팅을 합니다.</a:t>
            </a:r>
          </a:p>
          <a:p>
            <a:pPr lvl="0" marL="846666" indent="-846666" algn="l">
              <a:buSzPct val="100000"/>
              <a:buAutoNum type="arabicPeriod" startAt="1"/>
              <a:defRPr sz="1800"/>
            </a:pPr>
            <a:r>
              <a:rPr sz="2400"/>
              <a:t>BB플레이어의 배팅이 최소 배팅이 됩니다.</a:t>
            </a:r>
          </a:p>
          <a:p>
            <a:pPr lvl="0" marL="846666" indent="-846666" algn="l">
              <a:buSzPct val="100000"/>
              <a:buAutoNum type="arabicPeriod" startAt="1"/>
              <a:defRPr sz="1800"/>
            </a:pPr>
            <a:r>
              <a:rPr sz="2400"/>
              <a:t>BB플레이어가 배팅이 끝나면 SB플레이어 부터 카드를 한장씩 분배하여 총 두장의 홀카드</a:t>
            </a:r>
            <a:br>
              <a:rPr sz="2400"/>
            </a:br>
            <a:r>
              <a:rPr sz="2400"/>
              <a:t> 배분 받게 됩니다.</a:t>
            </a:r>
          </a:p>
        </p:txBody>
      </p:sp>
      <p:pic>
        <p:nvPicPr>
          <p:cNvPr id="410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163" y="5459517"/>
            <a:ext cx="5252931" cy="2924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8290" y="5459517"/>
            <a:ext cx="5232024" cy="2924505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/>
          <p:nvPr/>
        </p:nvSpPr>
        <p:spPr>
          <a:xfrm>
            <a:off x="785571" y="4692649"/>
            <a:ext cx="3889858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lvl="0"/>
            <a:r>
              <a:t>홀카드 : 플레이어가 가진 카드를 말합니다.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5654292" y="1200149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프리플롭</a:t>
            </a:r>
          </a:p>
        </p:txBody>
      </p:sp>
      <p:sp>
        <p:nvSpPr>
          <p:cNvPr id="415" name="Shape 415"/>
          <p:cNvSpPr/>
          <p:nvPr/>
        </p:nvSpPr>
        <p:spPr>
          <a:xfrm>
            <a:off x="644483" y="2093793"/>
            <a:ext cx="10406585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846666" indent="-846666" algn="l">
              <a:buSzPct val="100000"/>
              <a:buAutoNum type="arabicPeriod" startAt="1"/>
              <a:defRPr sz="1800"/>
            </a:pPr>
            <a:r>
              <a:rPr sz="2400"/>
              <a:t>배팅은 빅블라인드 왼쪽자리부터 배팅을 시작하며 이자리의 이름은 언더 더 건 </a:t>
            </a:r>
            <a:endParaRPr sz="2400"/>
          </a:p>
          <a:p>
            <a:pPr lvl="0" marL="846666" indent="-846666" algn="l">
              <a:buSzPct val="100000"/>
              <a:buAutoNum type="arabicPeriod" startAt="1"/>
              <a:defRPr sz="1800"/>
            </a:pPr>
            <a:r>
              <a:rPr sz="2400"/>
              <a:t>입니다.</a:t>
            </a:r>
          </a:p>
          <a:p>
            <a:pPr lvl="0" marL="846666" indent="-846666" algn="l">
              <a:buSzPct val="100000"/>
              <a:buAutoNum type="arabicPeriod" startAt="1"/>
              <a:defRPr sz="1800"/>
            </a:pPr>
            <a:r>
              <a:rPr sz="2400"/>
              <a:t>프리플롭 배팅은 레이즈, 올인, 콜, 폴드 배팅을 할 수 있습니다.</a:t>
            </a:r>
          </a:p>
          <a:p>
            <a:pPr lvl="0" marL="846666" indent="-846666" algn="l">
              <a:buSzPct val="100000"/>
              <a:buAutoNum type="arabicPeriod" startAt="1"/>
              <a:defRPr sz="1800"/>
            </a:pPr>
            <a:r>
              <a:rPr sz="2400"/>
              <a:t>다음 왼쪽플레이어는 콜, 레이즈, 올인, 폴드를 하며, 모든 플레이어 배팅이 완료를 </a:t>
            </a:r>
            <a:endParaRPr sz="2400"/>
          </a:p>
          <a:p>
            <a:pPr lvl="0" marL="846666" indent="-846666" algn="l">
              <a:buSzPct val="100000"/>
              <a:buAutoNum type="arabicPeriod" startAt="1"/>
              <a:defRPr sz="1800"/>
            </a:pPr>
            <a:r>
              <a:rPr sz="2400"/>
              <a:t>합니다.</a:t>
            </a:r>
          </a:p>
        </p:txBody>
      </p:sp>
      <p:sp>
        <p:nvSpPr>
          <p:cNvPr id="416" name="Shape 416"/>
          <p:cNvSpPr/>
          <p:nvPr/>
        </p:nvSpPr>
        <p:spPr>
          <a:xfrm>
            <a:off x="858797" y="4019544"/>
            <a:ext cx="533415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t>레이즈 : 마지막판돈의 최소 두배의 판돈을 배팅 합니다.</a:t>
            </a:r>
          </a:p>
          <a:p>
            <a:pPr lvl="0" algn="l">
              <a:defRPr sz="1800"/>
            </a:pPr>
            <a:r>
              <a:t>콜 : 배팅의 해당하는 금액을 받습니다.			</a:t>
            </a:r>
          </a:p>
          <a:p>
            <a:pPr lvl="0" algn="l">
              <a:defRPr sz="1800"/>
            </a:pPr>
            <a:r>
              <a:t>올인 : 자신의 판돈을 전부 걸수 있습니다	</a:t>
            </a:r>
          </a:p>
          <a:p>
            <a:pPr lvl="0" algn="l">
              <a:defRPr sz="1800"/>
            </a:pPr>
            <a:r>
              <a:t>폴드 : 카드를 반납하고 다음플레이어에게 순서를 넘깁니다.</a:t>
            </a:r>
          </a:p>
        </p:txBody>
      </p:sp>
      <p:pic>
        <p:nvPicPr>
          <p:cNvPr id="417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7073" y="5498248"/>
            <a:ext cx="6610654" cy="3702902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Shape 418"/>
          <p:cNvSpPr/>
          <p:nvPr/>
        </p:nvSpPr>
        <p:spPr>
          <a:xfrm>
            <a:off x="3898883" y="5460983"/>
            <a:ext cx="1269969" cy="1269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9" name="Shape 419"/>
          <p:cNvSpPr/>
          <p:nvPr/>
        </p:nvSpPr>
        <p:spPr>
          <a:xfrm flipH="1">
            <a:off x="2082533" y="6096000"/>
            <a:ext cx="1816367" cy="0"/>
          </a:xfrm>
          <a:prstGeom prst="line">
            <a:avLst/>
          </a:prstGeom>
          <a:ln w="25400">
            <a:solidFill>
              <a:srgbClr val="51A7F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20" name="Shape 420"/>
          <p:cNvSpPr/>
          <p:nvPr/>
        </p:nvSpPr>
        <p:spPr>
          <a:xfrm>
            <a:off x="167819" y="5721349"/>
            <a:ext cx="200116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1A7F9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1A7F9"/>
                </a:solidFill>
              </a:rPr>
              <a:t>언더 더 건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2919394" y="1737972"/>
            <a:ext cx="9052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목차</a:t>
            </a:r>
          </a:p>
        </p:txBody>
      </p:sp>
      <p:sp>
        <p:nvSpPr>
          <p:cNvPr id="36" name="Shape 36"/>
          <p:cNvSpPr/>
          <p:nvPr/>
        </p:nvSpPr>
        <p:spPr>
          <a:xfrm>
            <a:off x="1287425" y="4128565"/>
            <a:ext cx="10717243" cy="3577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06400" indent="-406400" algn="l">
              <a:buSzPct val="100000"/>
              <a:buFont typeface="Helvetica"/>
              <a:buAutoNum type="arabicPeriod" startAt="1"/>
              <a:defRPr sz="1800"/>
            </a:pPr>
            <a:r>
              <a:rPr sz="3200">
                <a:latin typeface="HY강B"/>
                <a:ea typeface="HY강B"/>
                <a:cs typeface="HY강B"/>
                <a:sym typeface="HY강B"/>
              </a:rPr>
              <a:t>기능별 다이어그램 및 설명</a:t>
            </a:r>
            <a:endParaRPr sz="3200">
              <a:latin typeface="HY강B"/>
              <a:ea typeface="HY강B"/>
              <a:cs typeface="HY강B"/>
              <a:sym typeface="HY강B"/>
            </a:endParaRPr>
          </a:p>
          <a:p>
            <a:pPr lvl="0" marL="457200" indent="-457200" algn="l">
              <a:buSzPct val="100000"/>
              <a:buFont typeface="Helvetica"/>
              <a:buAutoNum type="arabicPeriod" startAt="1"/>
              <a:defRPr sz="1800"/>
            </a:pPr>
            <a:endParaRPr sz="3200">
              <a:latin typeface="HY강B"/>
              <a:ea typeface="HY강B"/>
              <a:cs typeface="HY강B"/>
              <a:sym typeface="HY강B"/>
            </a:endParaRPr>
          </a:p>
          <a:p>
            <a:pPr lvl="0" marL="406400" indent="-406400" algn="l">
              <a:buSzPct val="100000"/>
              <a:buFont typeface="Helvetica"/>
              <a:buAutoNum type="arabicPeriod" startAt="2"/>
              <a:defRPr sz="1800"/>
            </a:pPr>
            <a:r>
              <a:rPr sz="3200">
                <a:latin typeface="HY강B"/>
                <a:ea typeface="HY강B"/>
                <a:cs typeface="HY강B"/>
                <a:sym typeface="HY강B"/>
              </a:rPr>
              <a:t>텍사스 홀덤</a:t>
            </a:r>
            <a:r>
              <a:rPr sz="3200">
                <a:latin typeface="HY강B"/>
                <a:ea typeface="HY강B"/>
                <a:cs typeface="HY강B"/>
                <a:sym typeface="HY강B"/>
              </a:rPr>
              <a:t> </a:t>
            </a:r>
            <a:r>
              <a:rPr sz="3200">
                <a:latin typeface="HY강B"/>
                <a:ea typeface="HY강B"/>
                <a:cs typeface="HY강B"/>
                <a:sym typeface="HY강B"/>
              </a:rPr>
              <a:t>게임의 이해</a:t>
            </a:r>
            <a:endParaRPr sz="3200">
              <a:latin typeface="HY강B"/>
              <a:ea typeface="HY강B"/>
              <a:cs typeface="HY강B"/>
              <a:sym typeface="HY강B"/>
            </a:endParaRPr>
          </a:p>
          <a:p>
            <a:pPr lvl="0" marL="457200" indent="-457200" algn="l">
              <a:buSzPct val="100000"/>
              <a:buFont typeface="Helvetica"/>
              <a:buAutoNum type="arabicPeriod" startAt="2"/>
              <a:defRPr sz="1800"/>
            </a:pPr>
            <a:endParaRPr sz="3200">
              <a:latin typeface="HY강B"/>
              <a:ea typeface="HY강B"/>
              <a:cs typeface="HY강B"/>
              <a:sym typeface="HY강B"/>
            </a:endParaRPr>
          </a:p>
          <a:p>
            <a:pPr lvl="0" marL="406400" indent="-406400" algn="l">
              <a:buSzPct val="100000"/>
              <a:buFont typeface="Helvetica"/>
              <a:buAutoNum type="arabicPeriod" startAt="3"/>
              <a:defRPr sz="1800"/>
            </a:pPr>
            <a:r>
              <a:rPr sz="3200">
                <a:latin typeface="HY강B"/>
                <a:ea typeface="HY강B"/>
                <a:cs typeface="HY강B"/>
                <a:sym typeface="HY강B"/>
              </a:rPr>
              <a:t>라이브러리</a:t>
            </a:r>
            <a:endParaRPr sz="3200">
              <a:latin typeface="HY강B"/>
              <a:ea typeface="HY강B"/>
              <a:cs typeface="HY강B"/>
              <a:sym typeface="HY강B"/>
            </a:endParaRPr>
          </a:p>
          <a:p>
            <a:pPr lvl="0" algn="l">
              <a:defRPr sz="1800"/>
            </a:pPr>
            <a:endParaRPr sz="3200">
              <a:latin typeface="HY강B"/>
              <a:ea typeface="HY강B"/>
              <a:cs typeface="HY강B"/>
              <a:sym typeface="HY강B"/>
            </a:endParaRPr>
          </a:p>
          <a:p>
            <a:pPr lvl="0" algn="l">
              <a:defRPr sz="1800"/>
            </a:pPr>
            <a:r>
              <a:rPr sz="3200">
                <a:latin typeface="HY강B"/>
                <a:ea typeface="HY강B"/>
                <a:cs typeface="HY강B"/>
                <a:sym typeface="HY강B"/>
              </a:rPr>
              <a:t>4. 구현계획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6049771" y="1200149"/>
            <a:ext cx="9052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플롭</a:t>
            </a:r>
          </a:p>
        </p:txBody>
      </p:sp>
      <p:sp>
        <p:nvSpPr>
          <p:cNvPr id="423" name="Shape 423"/>
          <p:cNvSpPr/>
          <p:nvPr/>
        </p:nvSpPr>
        <p:spPr>
          <a:xfrm>
            <a:off x="1573178" y="2662222"/>
            <a:ext cx="86740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400"/>
              <a:t>배팅이 끝나면 커뮤리티 카드3장을 오픈합니다. 이를 플롭이라고 합니다.</a:t>
            </a:r>
          </a:p>
          <a:p>
            <a:pPr lvl="0" algn="l">
              <a:defRPr sz="1800"/>
            </a:pPr>
            <a:r>
              <a:t>커뮤리티카드 : 서로 공유해서 쓰는 카드입니다. 그림과 같이 중앙에 오픈합니다.</a:t>
            </a:r>
          </a:p>
        </p:txBody>
      </p:sp>
      <p:pic>
        <p:nvPicPr>
          <p:cNvPr id="424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2097" y="3727224"/>
            <a:ext cx="9400605" cy="5255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/>
        </p:nvSpPr>
        <p:spPr>
          <a:xfrm>
            <a:off x="5396433" y="1200149"/>
            <a:ext cx="2211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포스트 플롭</a:t>
            </a:r>
          </a:p>
        </p:txBody>
      </p:sp>
      <p:sp>
        <p:nvSpPr>
          <p:cNvPr id="427" name="Shape 427"/>
          <p:cNvSpPr/>
          <p:nvPr/>
        </p:nvSpPr>
        <p:spPr>
          <a:xfrm>
            <a:off x="858797" y="2093793"/>
            <a:ext cx="9897848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400"/>
              <a:t>1. 배팅 순서는 딜러 왼쪽 플레이어부터 합니다. </a:t>
            </a:r>
          </a:p>
          <a:p>
            <a:pPr lvl="0" algn="l">
              <a:defRPr sz="1800"/>
            </a:pPr>
            <a:r>
              <a:rPr sz="2400"/>
              <a:t>(폴드를 했다면 그다음 플레이어가 처음 배팅을 시작합니다.)</a:t>
            </a:r>
          </a:p>
          <a:p>
            <a:pPr lvl="0" algn="l">
              <a:defRPr sz="1800"/>
            </a:pPr>
            <a:r>
              <a:rPr sz="2400"/>
              <a:t>2. 포스트 플롭 처음 배팅은 배팅(최소배팅부터), 올인, 체크, 폴드를할 수 있습니다. </a:t>
            </a:r>
          </a:p>
          <a:p>
            <a:pPr lvl="0" algn="l">
              <a:defRPr sz="1800"/>
            </a:pPr>
            <a:r>
              <a:rPr sz="2400"/>
              <a:t>3. 다음 왼쪽플레이어도 콜, 레이즈, 올인, 폴드를 하며, 모든 플레이어 배팅이 </a:t>
            </a:r>
            <a:endParaRPr sz="2400"/>
          </a:p>
          <a:p>
            <a:pPr lvl="0" algn="l">
              <a:defRPr sz="1800"/>
            </a:pPr>
            <a:r>
              <a:rPr sz="2400"/>
              <a:t>완료를 합니다.</a:t>
            </a:r>
          </a:p>
        </p:txBody>
      </p:sp>
      <p:sp>
        <p:nvSpPr>
          <p:cNvPr id="428" name="Shape 428"/>
          <p:cNvSpPr/>
          <p:nvPr/>
        </p:nvSpPr>
        <p:spPr>
          <a:xfrm>
            <a:off x="-622300" y="4163138"/>
            <a:ext cx="708675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t>			배팅 : 배팅은 최소배팅보다 많이 배팅 해야합니다.</a:t>
            </a:r>
          </a:p>
          <a:p>
            <a:pPr lvl="0" algn="l">
              <a:defRPr sz="1800"/>
            </a:pPr>
            <a:r>
              <a:t>			체크 : 배팅의 해당하는 금액을 받습니다.</a:t>
            </a:r>
          </a:p>
          <a:p>
            <a:pPr lvl="0" algn="l">
              <a:defRPr sz="1800"/>
            </a:pPr>
            <a:r>
              <a:t>			올인 : 자신의 판돈을 전부 걸수 있습니다.</a:t>
            </a:r>
          </a:p>
          <a:p>
            <a:pPr lvl="0" algn="l">
              <a:defRPr sz="1800"/>
            </a:pPr>
            <a:r>
              <a:t>			폴드 : 카드를 반납하고 다음플레이어에게 순서를 넘깁니다.</a:t>
            </a:r>
          </a:p>
        </p:txBody>
      </p:sp>
      <p:pic>
        <p:nvPicPr>
          <p:cNvPr id="429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7398" y="5478303"/>
            <a:ext cx="7423848" cy="4128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6247511" y="1200149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턴</a:t>
            </a:r>
          </a:p>
        </p:txBody>
      </p:sp>
      <p:sp>
        <p:nvSpPr>
          <p:cNvPr id="432" name="Shape 432"/>
          <p:cNvSpPr/>
          <p:nvPr/>
        </p:nvSpPr>
        <p:spPr>
          <a:xfrm>
            <a:off x="841247" y="2810061"/>
            <a:ext cx="69576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/>
            </a:pPr>
            <a:r>
              <a:rPr sz="2400"/>
              <a:t>4번째 커뮤리티 카드를 오픈합니다. 이를 턴이라고 합니다.</a:t>
            </a:r>
          </a:p>
        </p:txBody>
      </p:sp>
      <p:pic>
        <p:nvPicPr>
          <p:cNvPr id="433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2890" y="3716447"/>
            <a:ext cx="9399019" cy="5232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6049771" y="1200149"/>
            <a:ext cx="9052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배팅</a:t>
            </a:r>
          </a:p>
        </p:txBody>
      </p:sp>
      <p:sp>
        <p:nvSpPr>
          <p:cNvPr id="436" name="Shape 436"/>
          <p:cNvSpPr/>
          <p:nvPr/>
        </p:nvSpPr>
        <p:spPr>
          <a:xfrm>
            <a:off x="1787492" y="2662222"/>
            <a:ext cx="24484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/>
            </a:pPr>
            <a:r>
              <a:rPr sz="2400"/>
              <a:t>다시 배팅을 합니다.</a:t>
            </a:r>
          </a:p>
        </p:txBody>
      </p:sp>
      <p:pic>
        <p:nvPicPr>
          <p:cNvPr id="437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2690" y="3761623"/>
            <a:ext cx="9399419" cy="5266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6049771" y="1200149"/>
            <a:ext cx="9052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리버</a:t>
            </a:r>
          </a:p>
        </p:txBody>
      </p:sp>
      <p:sp>
        <p:nvSpPr>
          <p:cNvPr id="440" name="Shape 440"/>
          <p:cNvSpPr/>
          <p:nvPr/>
        </p:nvSpPr>
        <p:spPr>
          <a:xfrm>
            <a:off x="1858929" y="2733660"/>
            <a:ext cx="693968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/>
            </a:pPr>
            <a:r>
              <a:rPr sz="2400"/>
              <a:t>5번째 커뮤리티 카드를 오픈합니다. 이를 리버라고 합니다.</a:t>
            </a:r>
          </a:p>
        </p:txBody>
      </p:sp>
      <p:pic>
        <p:nvPicPr>
          <p:cNvPr id="441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2763" y="3536065"/>
            <a:ext cx="9399275" cy="5235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5852033" y="1200149"/>
            <a:ext cx="13007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쇼다운</a:t>
            </a:r>
          </a:p>
        </p:txBody>
      </p:sp>
      <p:sp>
        <p:nvSpPr>
          <p:cNvPr id="444" name="Shape 444"/>
          <p:cNvSpPr/>
          <p:nvPr/>
        </p:nvSpPr>
        <p:spPr>
          <a:xfrm>
            <a:off x="1673655" y="2638424"/>
            <a:ext cx="27121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/>
            </a:pPr>
            <a:r>
              <a:rPr sz="2400"/>
              <a:t>마지막 배팅을 합니다.</a:t>
            </a:r>
          </a:p>
        </p:txBody>
      </p:sp>
      <p:pic>
        <p:nvPicPr>
          <p:cNvPr id="445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5186" y="3475789"/>
            <a:ext cx="9394427" cy="5244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5594172" y="1200149"/>
            <a:ext cx="1816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카드 공개</a:t>
            </a:r>
          </a:p>
        </p:txBody>
      </p:sp>
      <p:sp>
        <p:nvSpPr>
          <p:cNvPr id="448" name="Shape 448"/>
          <p:cNvSpPr/>
          <p:nvPr/>
        </p:nvSpPr>
        <p:spPr>
          <a:xfrm>
            <a:off x="1501740" y="2593344"/>
            <a:ext cx="841918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400"/>
              <a:t>마지막으로 판돈을 올린 플레이어부터 카드를 공개합니다.</a:t>
            </a:r>
          </a:p>
          <a:p>
            <a:pPr lvl="0" algn="l">
              <a:defRPr sz="1800"/>
            </a:pPr>
            <a:r>
              <a:rPr sz="2400"/>
              <a:t>홀카드2장과 커뮤리티카드5장을 조합을 해서 최종 5장의 카드로 서로 </a:t>
            </a:r>
            <a:endParaRPr sz="2400"/>
          </a:p>
          <a:p>
            <a:pPr lvl="0" algn="l">
              <a:defRPr sz="1800"/>
            </a:pPr>
            <a:r>
              <a:rPr sz="2400"/>
              <a:t>승부를 가립니다.</a:t>
            </a:r>
          </a:p>
          <a:p>
            <a:pPr lvl="0" algn="l">
              <a:defRPr sz="1800"/>
            </a:pPr>
            <a:r>
              <a:rPr sz="2400"/>
              <a:t>높은 핸드가 승자가 되어 판돈을 가져가게 됩니다.</a:t>
            </a:r>
          </a:p>
        </p:txBody>
      </p:sp>
      <p:pic>
        <p:nvPicPr>
          <p:cNvPr id="449" name="image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1399" y="4448766"/>
            <a:ext cx="8602001" cy="4805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/>
        </p:nvSpPr>
        <p:spPr>
          <a:xfrm>
            <a:off x="5594172" y="1200149"/>
            <a:ext cx="1816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핸드 순위</a:t>
            </a:r>
          </a:p>
        </p:txBody>
      </p:sp>
      <p:pic>
        <p:nvPicPr>
          <p:cNvPr id="452" name="image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743200"/>
            <a:ext cx="10795000" cy="601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 flipV="1">
            <a:off x="1190624" y="1849625"/>
            <a:ext cx="2" cy="7491229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457" name="Group 457"/>
          <p:cNvGrpSpPr/>
          <p:nvPr/>
        </p:nvGrpSpPr>
        <p:grpSpPr>
          <a:xfrm>
            <a:off x="517334" y="1726183"/>
            <a:ext cx="1270003" cy="814834"/>
            <a:chOff x="0" y="0"/>
            <a:chExt cx="1270001" cy="814833"/>
          </a:xfrm>
        </p:grpSpPr>
        <p:sp>
          <p:nvSpPr>
            <p:cNvPr id="455" name="Shape 455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최소배팅</a:t>
              </a:r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555625" y="8558783"/>
            <a:ext cx="1270000" cy="814834"/>
            <a:chOff x="0" y="0"/>
            <a:chExt cx="1270000" cy="814833"/>
          </a:xfrm>
        </p:grpSpPr>
        <p:sp>
          <p:nvSpPr>
            <p:cNvPr id="458" name="Shape 458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459" name="Shape 459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최소배팅</a:t>
              </a:r>
            </a:p>
          </p:txBody>
        </p:sp>
      </p:grpSp>
      <p:sp>
        <p:nvSpPr>
          <p:cNvPr id="461" name="Shape 461"/>
          <p:cNvSpPr/>
          <p:nvPr/>
        </p:nvSpPr>
        <p:spPr>
          <a:xfrm flipV="1">
            <a:off x="8366125" y="1849626"/>
            <a:ext cx="0" cy="7491228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464" name="Group 464"/>
          <p:cNvGrpSpPr/>
          <p:nvPr/>
        </p:nvGrpSpPr>
        <p:grpSpPr>
          <a:xfrm>
            <a:off x="7692835" y="1726183"/>
            <a:ext cx="1270002" cy="814834"/>
            <a:chOff x="0" y="0"/>
            <a:chExt cx="1270001" cy="814833"/>
          </a:xfrm>
        </p:grpSpPr>
        <p:sp>
          <p:nvSpPr>
            <p:cNvPr id="462" name="Shape 462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배팅</a:t>
              </a:r>
            </a:p>
          </p:txBody>
        </p:sp>
      </p:grpSp>
      <p:grpSp>
        <p:nvGrpSpPr>
          <p:cNvPr id="467" name="Group 467"/>
          <p:cNvGrpSpPr/>
          <p:nvPr/>
        </p:nvGrpSpPr>
        <p:grpSpPr>
          <a:xfrm>
            <a:off x="7731125" y="8558783"/>
            <a:ext cx="1270000" cy="814834"/>
            <a:chOff x="0" y="0"/>
            <a:chExt cx="1270000" cy="814833"/>
          </a:xfrm>
        </p:grpSpPr>
        <p:sp>
          <p:nvSpPr>
            <p:cNvPr id="465" name="Shape 465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466" name="Shape 466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배팅</a:t>
              </a:r>
            </a:p>
          </p:txBody>
        </p:sp>
      </p:grpSp>
      <p:sp>
        <p:nvSpPr>
          <p:cNvPr id="468" name="Shape 468"/>
          <p:cNvSpPr/>
          <p:nvPr/>
        </p:nvSpPr>
        <p:spPr>
          <a:xfrm flipV="1">
            <a:off x="4778375" y="1863195"/>
            <a:ext cx="2" cy="7477658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471" name="Group 471"/>
          <p:cNvGrpSpPr/>
          <p:nvPr/>
        </p:nvGrpSpPr>
        <p:grpSpPr>
          <a:xfrm>
            <a:off x="4105085" y="1726183"/>
            <a:ext cx="1270002" cy="814834"/>
            <a:chOff x="0" y="0"/>
            <a:chExt cx="1270001" cy="814833"/>
          </a:xfrm>
        </p:grpSpPr>
        <p:sp>
          <p:nvSpPr>
            <p:cNvPr id="469" name="Shape 469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470" name="Shape 470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카드배분</a:t>
              </a:r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4143375" y="8558783"/>
            <a:ext cx="1270000" cy="814834"/>
            <a:chOff x="0" y="0"/>
            <a:chExt cx="1270000" cy="814833"/>
          </a:xfrm>
        </p:grpSpPr>
        <p:sp>
          <p:nvSpPr>
            <p:cNvPr id="472" name="Shape 472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473" name="Shape 473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카드배분</a:t>
              </a:r>
            </a:p>
          </p:txBody>
        </p:sp>
      </p:grpSp>
      <p:sp>
        <p:nvSpPr>
          <p:cNvPr id="475" name="Shape 475"/>
          <p:cNvSpPr/>
          <p:nvPr/>
        </p:nvSpPr>
        <p:spPr>
          <a:xfrm flipV="1">
            <a:off x="11814175" y="1891136"/>
            <a:ext cx="2" cy="7477657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478" name="Group 478"/>
          <p:cNvGrpSpPr/>
          <p:nvPr/>
        </p:nvGrpSpPr>
        <p:grpSpPr>
          <a:xfrm>
            <a:off x="11140885" y="1754122"/>
            <a:ext cx="1270002" cy="814834"/>
            <a:chOff x="0" y="0"/>
            <a:chExt cx="1270001" cy="814833"/>
          </a:xfrm>
        </p:grpSpPr>
        <p:sp>
          <p:nvSpPr>
            <p:cNvPr id="476" name="Shape 476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477" name="Shape 477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결과</a:t>
              </a:r>
            </a:p>
          </p:txBody>
        </p:sp>
      </p:grpSp>
      <p:grpSp>
        <p:nvGrpSpPr>
          <p:cNvPr id="481" name="Group 481"/>
          <p:cNvGrpSpPr/>
          <p:nvPr/>
        </p:nvGrpSpPr>
        <p:grpSpPr>
          <a:xfrm>
            <a:off x="11179175" y="8586723"/>
            <a:ext cx="1270000" cy="814835"/>
            <a:chOff x="0" y="0"/>
            <a:chExt cx="1270000" cy="814833"/>
          </a:xfrm>
        </p:grpSpPr>
        <p:sp>
          <p:nvSpPr>
            <p:cNvPr id="479" name="Shape 479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480" name="Shape 480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결과</a:t>
              </a:r>
            </a:p>
          </p:txBody>
        </p:sp>
      </p:grpSp>
      <p:sp>
        <p:nvSpPr>
          <p:cNvPr id="482" name="Shape 482"/>
          <p:cNvSpPr/>
          <p:nvPr/>
        </p:nvSpPr>
        <p:spPr>
          <a:xfrm>
            <a:off x="1411753" y="3035300"/>
            <a:ext cx="3145494" cy="0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3" name="Shape 483"/>
          <p:cNvSpPr/>
          <p:nvPr/>
        </p:nvSpPr>
        <p:spPr>
          <a:xfrm>
            <a:off x="1850007" y="2641600"/>
            <a:ext cx="235229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1. 홀카드 배분 각각2장</a:t>
            </a:r>
          </a:p>
        </p:txBody>
      </p:sp>
      <p:sp>
        <p:nvSpPr>
          <p:cNvPr id="484" name="Shape 484"/>
          <p:cNvSpPr/>
          <p:nvPr/>
        </p:nvSpPr>
        <p:spPr>
          <a:xfrm>
            <a:off x="5204654" y="3495928"/>
            <a:ext cx="2874514" cy="3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5" name="Shape 485"/>
          <p:cNvSpPr/>
          <p:nvPr/>
        </p:nvSpPr>
        <p:spPr>
          <a:xfrm>
            <a:off x="5662612" y="3076829"/>
            <a:ext cx="175539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2. 프리플롭 배팅</a:t>
            </a:r>
          </a:p>
        </p:txBody>
      </p:sp>
      <p:sp>
        <p:nvSpPr>
          <p:cNvPr id="486" name="Shape 486"/>
          <p:cNvSpPr/>
          <p:nvPr/>
        </p:nvSpPr>
        <p:spPr>
          <a:xfrm>
            <a:off x="5204654" y="4194428"/>
            <a:ext cx="2874514" cy="3"/>
          </a:xfrm>
          <a:prstGeom prst="line">
            <a:avLst/>
          </a:prstGeom>
          <a:ln w="254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7" name="Shape 487"/>
          <p:cNvSpPr/>
          <p:nvPr/>
        </p:nvSpPr>
        <p:spPr>
          <a:xfrm>
            <a:off x="5359591" y="3546728"/>
            <a:ext cx="236143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3. 플롭</a:t>
            </a:r>
          </a:p>
          <a:p>
            <a:pPr lvl="0">
              <a:defRPr sz="1800"/>
            </a:pPr>
            <a:r>
              <a:rPr sz="2000"/>
              <a:t>커뮤리티 카드3장 오픈</a:t>
            </a:r>
          </a:p>
        </p:txBody>
      </p:sp>
      <p:sp>
        <p:nvSpPr>
          <p:cNvPr id="488" name="Shape 488"/>
          <p:cNvSpPr/>
          <p:nvPr/>
        </p:nvSpPr>
        <p:spPr>
          <a:xfrm>
            <a:off x="5204654" y="4740528"/>
            <a:ext cx="2874514" cy="3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9" name="Shape 489"/>
          <p:cNvSpPr/>
          <p:nvPr/>
        </p:nvSpPr>
        <p:spPr>
          <a:xfrm>
            <a:off x="5516562" y="4321428"/>
            <a:ext cx="204749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4. 포스트 플롭 배팅</a:t>
            </a:r>
          </a:p>
        </p:txBody>
      </p:sp>
      <p:sp>
        <p:nvSpPr>
          <p:cNvPr id="490" name="Shape 490"/>
          <p:cNvSpPr/>
          <p:nvPr/>
        </p:nvSpPr>
        <p:spPr>
          <a:xfrm>
            <a:off x="5140773" y="5479668"/>
            <a:ext cx="2874515" cy="3"/>
          </a:xfrm>
          <a:prstGeom prst="line">
            <a:avLst/>
          </a:prstGeom>
          <a:ln w="254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1" name="Shape 491"/>
          <p:cNvSpPr/>
          <p:nvPr/>
        </p:nvSpPr>
        <p:spPr>
          <a:xfrm>
            <a:off x="5065333" y="4831968"/>
            <a:ext cx="282219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5. 턴 </a:t>
            </a:r>
          </a:p>
          <a:p>
            <a:pPr lvl="0">
              <a:defRPr sz="1800"/>
            </a:pPr>
            <a:r>
              <a:rPr sz="2000"/>
              <a:t>커뮤리티 카드1장 추가 오픈</a:t>
            </a:r>
          </a:p>
        </p:txBody>
      </p:sp>
      <p:sp>
        <p:nvSpPr>
          <p:cNvPr id="492" name="Shape 492"/>
          <p:cNvSpPr/>
          <p:nvPr/>
        </p:nvSpPr>
        <p:spPr>
          <a:xfrm>
            <a:off x="5128454" y="6066408"/>
            <a:ext cx="2874514" cy="3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3" name="Shape 493"/>
          <p:cNvSpPr/>
          <p:nvPr/>
        </p:nvSpPr>
        <p:spPr>
          <a:xfrm>
            <a:off x="6057201" y="5647309"/>
            <a:ext cx="8138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6. 배팅</a:t>
            </a:r>
          </a:p>
        </p:txBody>
      </p:sp>
      <p:sp>
        <p:nvSpPr>
          <p:cNvPr id="494" name="Shape 494"/>
          <p:cNvSpPr/>
          <p:nvPr/>
        </p:nvSpPr>
        <p:spPr>
          <a:xfrm>
            <a:off x="5140773" y="6805548"/>
            <a:ext cx="2874515" cy="2"/>
          </a:xfrm>
          <a:prstGeom prst="line">
            <a:avLst/>
          </a:prstGeom>
          <a:ln w="254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5" name="Shape 495"/>
          <p:cNvSpPr/>
          <p:nvPr/>
        </p:nvSpPr>
        <p:spPr>
          <a:xfrm>
            <a:off x="5065333" y="6157848"/>
            <a:ext cx="282219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7. 리버 </a:t>
            </a:r>
          </a:p>
          <a:p>
            <a:pPr lvl="0">
              <a:defRPr sz="1800"/>
            </a:pPr>
            <a:r>
              <a:rPr sz="2000"/>
              <a:t>커뮤리티 카드1장 추가 오픈</a:t>
            </a:r>
          </a:p>
        </p:txBody>
      </p:sp>
      <p:sp>
        <p:nvSpPr>
          <p:cNvPr id="496" name="Shape 496"/>
          <p:cNvSpPr/>
          <p:nvPr/>
        </p:nvSpPr>
        <p:spPr>
          <a:xfrm>
            <a:off x="5140773" y="7454010"/>
            <a:ext cx="2874515" cy="2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7" name="Shape 497"/>
          <p:cNvSpPr/>
          <p:nvPr/>
        </p:nvSpPr>
        <p:spPr>
          <a:xfrm>
            <a:off x="5737036" y="7034910"/>
            <a:ext cx="147878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8.쇼다운 배팅</a:t>
            </a:r>
          </a:p>
        </p:txBody>
      </p:sp>
      <p:sp>
        <p:nvSpPr>
          <p:cNvPr id="498" name="Shape 498"/>
          <p:cNvSpPr/>
          <p:nvPr/>
        </p:nvSpPr>
        <p:spPr>
          <a:xfrm>
            <a:off x="8716963" y="8212580"/>
            <a:ext cx="2874514" cy="3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9" name="Shape 499"/>
          <p:cNvSpPr/>
          <p:nvPr/>
        </p:nvSpPr>
        <p:spPr>
          <a:xfrm>
            <a:off x="8898314" y="7526781"/>
            <a:ext cx="251180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9. 카드공개</a:t>
            </a:r>
          </a:p>
          <a:p>
            <a:pPr lvl="0">
              <a:defRPr sz="1800"/>
            </a:pPr>
            <a:r>
              <a:rPr sz="2000"/>
              <a:t>족보에 맞춰 승부를 가림</a:t>
            </a:r>
          </a:p>
        </p:txBody>
      </p:sp>
      <p:sp>
        <p:nvSpPr>
          <p:cNvPr id="500" name="Shape 500"/>
          <p:cNvSpPr/>
          <p:nvPr/>
        </p:nvSpPr>
        <p:spPr>
          <a:xfrm>
            <a:off x="2179988" y="543560"/>
            <a:ext cx="872064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텍사스 홀덤 Game Sequence Diagram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2344865" y="1681043"/>
            <a:ext cx="20916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라이브러리</a:t>
            </a:r>
          </a:p>
        </p:txBody>
      </p:sp>
      <p:sp>
        <p:nvSpPr>
          <p:cNvPr id="503" name="Shape 503"/>
          <p:cNvSpPr/>
          <p:nvPr/>
        </p:nvSpPr>
        <p:spPr>
          <a:xfrm>
            <a:off x="1138197" y="3014543"/>
            <a:ext cx="10192496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b="1" sz="2800">
                <a:latin typeface="Chalkboard"/>
                <a:ea typeface="Chalkboard"/>
                <a:cs typeface="Chalkboard"/>
                <a:sym typeface="Chalkboard"/>
              </a:rPr>
              <a:t>Socket.io </a:t>
            </a:r>
            <a:endParaRPr b="1" sz="2800">
              <a:latin typeface="Chalkboard"/>
              <a:ea typeface="Chalkboard"/>
              <a:cs typeface="Chalkboard"/>
              <a:sym typeface="Chalkboard"/>
            </a:endParaRPr>
          </a:p>
          <a:p>
            <a:pPr lvl="0" algn="l">
              <a:defRPr sz="1800"/>
            </a:pPr>
            <a:endParaRPr b="1" sz="2800">
              <a:latin typeface="Chalkboard"/>
              <a:ea typeface="Chalkboard"/>
              <a:cs typeface="Chalkboard"/>
              <a:sym typeface="Chalkboard"/>
            </a:endParaRPr>
          </a:p>
          <a:p>
            <a:pPr lvl="0" algn="l">
              <a:defRPr sz="1800"/>
            </a:pPr>
            <a:r>
              <a:rPr sz="2400"/>
              <a:t>Socket.io모듈을 사용하면 웹소켓 서버를 매우 간단하게 구현할 수 있다. 이를 사용해 모든 웹 부라우저에서 실시간 처리를 가능하게 해줍니다. </a:t>
            </a:r>
            <a:endParaRPr sz="2400"/>
          </a:p>
          <a:p>
            <a:pPr lvl="0" algn="l">
              <a:defRPr sz="1800"/>
            </a:pPr>
            <a:r>
              <a:rPr sz="2400"/>
              <a:t>웹소켓은 HTML5부터 지원하지만 Socket.io 모듈은 웹소켓을 지원 하지 않는 웹 브라우저를 사용하여 플래시 소켓, Long Polling 등의 방법을 자동으로 지원하므로 하위 버전의 웹 브라우저를 위한 복자한 처리를 하지 않아도 되는 유용한 모듈 </a:t>
            </a:r>
            <a:endParaRPr sz="2400"/>
          </a:p>
          <a:p>
            <a:pPr lvl="0" algn="l">
              <a:defRPr sz="1800"/>
            </a:pPr>
            <a:r>
              <a: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http://socket.io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148050" y="972792"/>
            <a:ext cx="4921982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기능별 다이어그램 및 설명</a:t>
            </a:r>
          </a:p>
        </p:txBody>
      </p:sp>
      <p:sp>
        <p:nvSpPr>
          <p:cNvPr id="39" name="Shape 39"/>
          <p:cNvSpPr/>
          <p:nvPr/>
        </p:nvSpPr>
        <p:spPr>
          <a:xfrm>
            <a:off x="1930368" y="3002674"/>
            <a:ext cx="7215238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1485900" indent="-1485900" algn="l">
              <a:buSzPct val="100000"/>
              <a:buAutoNum type="arabicPeriod" startAt="1"/>
              <a:defRPr sz="1800"/>
            </a:pPr>
            <a:r>
              <a:rPr sz="3600">
                <a:latin typeface="Arial Black"/>
                <a:ea typeface="Arial Black"/>
                <a:cs typeface="Arial Black"/>
                <a:sym typeface="Arial Black"/>
              </a:rPr>
              <a:t>회원가입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742950" indent="-742950" algn="l">
              <a:buSzPct val="100000"/>
              <a:buAutoNum type="arabicPeriod" startAt="1"/>
              <a:defRPr sz="1800"/>
            </a:pP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1485900" indent="-1485900" algn="l">
              <a:buSzPct val="100000"/>
              <a:buAutoNum type="arabicPeriod" startAt="2"/>
              <a:defRPr sz="1800"/>
            </a:pPr>
            <a:r>
              <a:rPr sz="3600">
                <a:latin typeface="Arial Black"/>
                <a:ea typeface="Arial Black"/>
                <a:cs typeface="Arial Black"/>
                <a:sym typeface="Arial Black"/>
              </a:rPr>
              <a:t>로그인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742950" indent="-742950" algn="l">
              <a:buSzPct val="100000"/>
              <a:buAutoNum type="arabicPeriod" startAt="2"/>
              <a:defRPr sz="1800"/>
            </a:pP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1485900" indent="-1485900" algn="l">
              <a:buSzPct val="100000"/>
              <a:buAutoNum type="arabicPeriod" startAt="3"/>
              <a:defRPr sz="1800"/>
            </a:pPr>
            <a:r>
              <a:rPr sz="3600">
                <a:latin typeface="Arial Black"/>
                <a:ea typeface="Arial Black"/>
                <a:cs typeface="Arial Black"/>
                <a:sym typeface="Arial Black"/>
              </a:rPr>
              <a:t>Money </a:t>
            </a:r>
            <a:r>
              <a:rPr sz="3600">
                <a:latin typeface="Arial Black"/>
                <a:ea typeface="Arial Black"/>
                <a:cs typeface="Arial Black"/>
                <a:sym typeface="Arial Black"/>
              </a:rPr>
              <a:t>충전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742950" indent="-742950" algn="l">
              <a:buSzPct val="100000"/>
              <a:buAutoNum type="arabicPeriod" startAt="3"/>
              <a:defRPr sz="1800"/>
            </a:pP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1485900" indent="-1485900" algn="l">
              <a:buSzPct val="100000"/>
              <a:buAutoNum type="arabicPeriod" startAt="4"/>
              <a:defRPr sz="1800"/>
            </a:pPr>
            <a:r>
              <a:rPr sz="3600">
                <a:latin typeface="Arial Black"/>
                <a:ea typeface="Arial Black"/>
                <a:cs typeface="Arial Black"/>
                <a:sym typeface="Arial Black"/>
              </a:rPr>
              <a:t>싱글게임방입장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742950" indent="-742950" algn="l">
              <a:buSzPct val="100000"/>
              <a:buAutoNum type="arabicPeriod" startAt="4"/>
              <a:defRPr sz="1800"/>
            </a:pP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1485900" indent="-1485900" algn="l">
              <a:buSzPct val="100000"/>
              <a:buAutoNum type="arabicPeriod" startAt="5"/>
              <a:defRPr sz="1800"/>
            </a:pPr>
            <a:r>
              <a:rPr sz="3600">
                <a:latin typeface="Arial Black"/>
                <a:ea typeface="Arial Black"/>
                <a:cs typeface="Arial Black"/>
                <a:sym typeface="Arial Black"/>
              </a:rPr>
              <a:t>멀티게임방생성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742950" indent="-742950" algn="l">
              <a:buSzPct val="100000"/>
              <a:buAutoNum type="arabicPeriod" startAt="5"/>
              <a:defRPr sz="1800"/>
            </a:pP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1485900" indent="-1485900" algn="l">
              <a:buSzPct val="100000"/>
              <a:buAutoNum type="arabicPeriod" startAt="6"/>
              <a:defRPr sz="1800"/>
            </a:pPr>
            <a:r>
              <a:rPr sz="3600">
                <a:latin typeface="Arial Black"/>
                <a:ea typeface="Arial Black"/>
                <a:cs typeface="Arial Black"/>
                <a:sym typeface="Arial Black"/>
              </a:rPr>
              <a:t>멀키게임방입장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2344865" y="1681043"/>
            <a:ext cx="20916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라이브러리</a:t>
            </a:r>
          </a:p>
        </p:txBody>
      </p:sp>
      <p:sp>
        <p:nvSpPr>
          <p:cNvPr id="506" name="Shape 506"/>
          <p:cNvSpPr/>
          <p:nvPr/>
        </p:nvSpPr>
        <p:spPr>
          <a:xfrm>
            <a:off x="1100097" y="3122493"/>
            <a:ext cx="10192496" cy="448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b="1" sz="2800">
                <a:latin typeface="Chalkboard"/>
                <a:ea typeface="Chalkboard"/>
                <a:cs typeface="Chalkboard"/>
                <a:sym typeface="Chalkboard"/>
              </a:rPr>
              <a:t>Express</a:t>
            </a:r>
            <a:endParaRPr b="1" sz="2800">
              <a:latin typeface="Chalkboard"/>
              <a:ea typeface="Chalkboard"/>
              <a:cs typeface="Chalkboard"/>
              <a:sym typeface="Chalkboard"/>
            </a:endParaRPr>
          </a:p>
          <a:p>
            <a:pPr lvl="0" algn="l">
              <a:defRPr sz="1800"/>
            </a:pPr>
            <a:endParaRPr b="1" sz="2800">
              <a:latin typeface="Chalkboard"/>
              <a:ea typeface="Chalkboard"/>
              <a:cs typeface="Chalkboard"/>
              <a:sym typeface="Chalkboard"/>
            </a:endParaRPr>
          </a:p>
          <a:p>
            <a:pPr lvl="0" algn="l">
              <a:defRPr sz="1800"/>
            </a:pPr>
            <a:endParaRPr sz="2400"/>
          </a:p>
          <a:p>
            <a:pPr lvl="0" algn="l">
              <a:defRPr sz="1800"/>
            </a:pPr>
            <a:r>
              <a:rPr sz="2400"/>
              <a:t>Node.js에서는 MVC패턴의 적용을 쉽게 해주는 여러 모듈이 존재하는데</a:t>
            </a:r>
            <a:endParaRPr sz="2400"/>
          </a:p>
          <a:p>
            <a:pPr lvl="0" algn="l">
              <a:defRPr sz="1800"/>
            </a:pPr>
            <a:r>
              <a:rPr sz="2400"/>
              <a:t>그중 가장 인기 있는 모듈이 바로 Express.js입니다.</a:t>
            </a:r>
            <a:endParaRPr sz="2400"/>
          </a:p>
          <a:p>
            <a:pPr lvl="0" algn="l">
              <a:defRPr sz="1800"/>
            </a:pPr>
            <a:r>
              <a:rPr sz="2400"/>
              <a:t>Express 프레임워크는 connect모듈을 기반으로 제작되었으며 템플릿 엔진으로 EJS모듈과 Jade 모듈을 사용하고 있습니다.</a:t>
            </a:r>
            <a:endParaRPr sz="2400"/>
          </a:p>
          <a:p>
            <a:pPr lvl="0" algn="l">
              <a:defRPr sz="1800"/>
            </a:pPr>
            <a:endParaRPr sz="2400"/>
          </a:p>
          <a:p>
            <a:pPr lvl="0" algn="l">
              <a:defRPr sz="1800"/>
            </a:pPr>
            <a:r>
              <a:rPr sz="2400"/>
              <a:t>설치 </a:t>
            </a:r>
            <a:r>
              <a: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http://expressjs.com</a:t>
            </a:r>
            <a:endParaRPr sz="2400"/>
          </a:p>
          <a:p>
            <a:pPr lvl="0" algn="l">
              <a:defRPr sz="1800"/>
            </a:pPr>
            <a:r>
              <a:rPr sz="2400"/>
              <a:t>참고자료 : </a:t>
            </a:r>
            <a:r>
              <a: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http://blog.naver.com/hwan_1221/220098597314</a:t>
            </a:r>
            <a:endParaRPr sz="2400"/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2344865" y="1681043"/>
            <a:ext cx="20916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라이브러리</a:t>
            </a:r>
          </a:p>
        </p:txBody>
      </p:sp>
      <p:sp>
        <p:nvSpPr>
          <p:cNvPr id="509" name="Shape 509"/>
          <p:cNvSpPr/>
          <p:nvPr/>
        </p:nvSpPr>
        <p:spPr>
          <a:xfrm>
            <a:off x="910852" y="2095500"/>
            <a:ext cx="10192496" cy="706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endParaRPr b="1" sz="2800">
              <a:latin typeface="Chalkboard"/>
              <a:ea typeface="Chalkboard"/>
              <a:cs typeface="Chalkboard"/>
              <a:sym typeface="Chalkboard"/>
            </a:endParaRPr>
          </a:p>
          <a:p>
            <a:pPr lvl="0" algn="l">
              <a:defRPr sz="1800"/>
            </a:pPr>
            <a:r>
              <a:rPr b="1" sz="2800">
                <a:latin typeface="Chalkboard"/>
                <a:ea typeface="Chalkboard"/>
                <a:cs typeface="Chalkboard"/>
                <a:sym typeface="Chalkboard"/>
              </a:rPr>
              <a:t>Express</a:t>
            </a:r>
            <a:endParaRPr b="1" sz="2800">
              <a:latin typeface="Chalkboard"/>
              <a:ea typeface="Chalkboard"/>
              <a:cs typeface="Chalkboard"/>
              <a:sym typeface="Chalkboard"/>
            </a:endParaRPr>
          </a:p>
          <a:p>
            <a:pPr lvl="0" algn="l">
              <a:defRPr sz="1800"/>
            </a:pPr>
            <a:endParaRPr sz="2400"/>
          </a:p>
          <a:p>
            <a:pPr lvl="0" algn="l">
              <a:defRPr sz="1800"/>
            </a:pPr>
            <a:r>
              <a:rPr sz="2400"/>
              <a:t>Express 프레임워크에 기본값은 jade를 사용하지만.  ejs로 바꿀수가 있습니다.</a:t>
            </a:r>
            <a:endParaRPr sz="2400"/>
          </a:p>
          <a:p>
            <a:pPr lvl="0" algn="l">
              <a:defRPr sz="1800"/>
            </a:pPr>
            <a:endParaRPr sz="2400"/>
          </a:p>
          <a:p>
            <a:pPr lvl="0" algn="l">
              <a:defRPr sz="1800"/>
            </a:pPr>
            <a:r>
              <a:rPr sz="2400"/>
              <a:t>jade</a:t>
            </a:r>
            <a:endParaRPr sz="2400"/>
          </a:p>
          <a:p>
            <a:pPr lvl="0" algn="l">
              <a:defRPr sz="1800"/>
            </a:pPr>
            <a:r>
              <a:rPr sz="2400"/>
              <a:t>html을 표현하는 방식중 하나인데, 태그로 이루어진 것이 아닌</a:t>
            </a:r>
            <a:endParaRPr sz="2400"/>
          </a:p>
          <a:p>
            <a:pPr lvl="0" algn="l">
              <a:defRPr sz="1800"/>
            </a:pPr>
            <a:r>
              <a:rPr sz="2400"/>
              <a:t>탭으로 구간을 나누어 표현된 방식으로 이루어져 있습니다.</a:t>
            </a:r>
            <a:endParaRPr sz="2400"/>
          </a:p>
          <a:p>
            <a:pPr lvl="0" algn="l">
              <a:defRPr sz="1800"/>
            </a:pPr>
            <a:r>
              <a:rPr sz="2400"/>
              <a:t>(html 방식의 템플릿)</a:t>
            </a:r>
            <a:endParaRPr sz="2400"/>
          </a:p>
          <a:p>
            <a:pPr lvl="0" algn="l">
              <a:defRPr sz="1800"/>
            </a:pPr>
            <a:r>
              <a: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http://jade-lang.com</a:t>
            </a:r>
            <a:endParaRPr sz="2400"/>
          </a:p>
          <a:p>
            <a:pPr lvl="0" algn="l">
              <a:defRPr sz="1800"/>
            </a:pPr>
            <a:endParaRPr sz="2400"/>
          </a:p>
          <a:p>
            <a:pPr lvl="0" algn="l">
              <a:defRPr sz="1800"/>
            </a:pPr>
            <a:r>
              <a:rPr sz="2400"/>
              <a:t>ejs</a:t>
            </a:r>
            <a:endParaRPr sz="2400"/>
          </a:p>
          <a:p>
            <a:pPr lvl="0" algn="l">
              <a:defRPr sz="1800"/>
            </a:pPr>
            <a:r>
              <a:rPr sz="2400"/>
              <a:t>자바스크립트 텦를릿입니다.</a:t>
            </a:r>
            <a:endParaRPr sz="2400"/>
          </a:p>
          <a:p>
            <a:pPr lvl="0" algn="l">
              <a:defRPr sz="1800"/>
            </a:pPr>
            <a:r>
              <a:rPr sz="2400"/>
              <a:t>(asp,php,jsp처럼 결과를 출력하는 템플릿 엔진)</a:t>
            </a:r>
            <a:endParaRPr sz="2400"/>
          </a:p>
          <a:p>
            <a:pPr lvl="0" algn="l">
              <a:defRPr sz="1800"/>
            </a:pPr>
            <a:r>
              <a:rPr sz="2400"/>
              <a:t>설치 </a:t>
            </a:r>
            <a:r>
              <a: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http://embeddedjs.com/</a:t>
            </a:r>
            <a:endParaRPr sz="2400"/>
          </a:p>
          <a:p>
            <a:pPr lvl="0" algn="l">
              <a:defRPr sz="1800"/>
            </a:pPr>
            <a:endParaRPr sz="2400"/>
          </a:p>
          <a:p>
            <a:pPr lvl="0" algn="l">
              <a:defRPr sz="1800"/>
            </a:pPr>
            <a:r>
              <a:rPr sz="2400"/>
              <a:t>참고자료 : </a:t>
            </a:r>
            <a:r>
              <a: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http://pineoc.blog.me/70183311761</a:t>
            </a:r>
            <a:endParaRPr sz="2400"/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/>
        </p:nvSpPr>
        <p:spPr>
          <a:xfrm>
            <a:off x="7988300" y="5001016"/>
            <a:ext cx="1911269" cy="1"/>
          </a:xfrm>
          <a:prstGeom prst="line">
            <a:avLst/>
          </a:prstGeom>
          <a:ln w="25400">
            <a:solidFill>
              <a:srgbClr val="0365C0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2" name="Shape 512"/>
          <p:cNvSpPr/>
          <p:nvPr/>
        </p:nvSpPr>
        <p:spPr>
          <a:xfrm>
            <a:off x="4318000" y="3306518"/>
            <a:ext cx="1911269" cy="1259682"/>
          </a:xfrm>
          <a:prstGeom prst="line">
            <a:avLst/>
          </a:prstGeom>
          <a:ln w="25400">
            <a:solidFill>
              <a:srgbClr val="0365C0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3" name="Shape 513"/>
          <p:cNvSpPr/>
          <p:nvPr/>
        </p:nvSpPr>
        <p:spPr>
          <a:xfrm>
            <a:off x="4318000" y="5000877"/>
            <a:ext cx="1911269" cy="1"/>
          </a:xfrm>
          <a:prstGeom prst="line">
            <a:avLst/>
          </a:prstGeom>
          <a:ln w="25400">
            <a:solidFill>
              <a:srgbClr val="0365C0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4" name="Shape 514"/>
          <p:cNvSpPr/>
          <p:nvPr/>
        </p:nvSpPr>
        <p:spPr>
          <a:xfrm flipV="1">
            <a:off x="4318000" y="5435834"/>
            <a:ext cx="1911269" cy="1259402"/>
          </a:xfrm>
          <a:prstGeom prst="line">
            <a:avLst/>
          </a:prstGeom>
          <a:ln w="25400">
            <a:solidFill>
              <a:srgbClr val="0365C0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5" name="Shape 515"/>
          <p:cNvSpPr/>
          <p:nvPr/>
        </p:nvSpPr>
        <p:spPr>
          <a:xfrm>
            <a:off x="2529904" y="1668343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구현계획</a:t>
            </a:r>
          </a:p>
        </p:txBody>
      </p:sp>
      <p:sp>
        <p:nvSpPr>
          <p:cNvPr id="516" name="Shape 516"/>
          <p:cNvSpPr/>
          <p:nvPr/>
        </p:nvSpPr>
        <p:spPr>
          <a:xfrm>
            <a:off x="1981200" y="2772027"/>
            <a:ext cx="2327325" cy="1068983"/>
          </a:xfrm>
          <a:prstGeom prst="rect">
            <a:avLst/>
          </a:prstGeom>
          <a:solidFill>
            <a:srgbClr val="FFFFFF"/>
          </a:solidFill>
          <a:ln w="25400">
            <a:solidFill>
              <a:srgbClr val="0365C0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600"/>
              <a:t>HTML5</a:t>
            </a:r>
          </a:p>
        </p:txBody>
      </p:sp>
      <p:sp>
        <p:nvSpPr>
          <p:cNvPr id="517" name="Shape 517"/>
          <p:cNvSpPr/>
          <p:nvPr/>
        </p:nvSpPr>
        <p:spPr>
          <a:xfrm>
            <a:off x="1981200" y="4466385"/>
            <a:ext cx="2327325" cy="1068984"/>
          </a:xfrm>
          <a:prstGeom prst="rect">
            <a:avLst/>
          </a:prstGeom>
          <a:solidFill>
            <a:srgbClr val="FFFFFF"/>
          </a:solidFill>
          <a:ln w="25400">
            <a:solidFill>
              <a:srgbClr val="0365C0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3600"/>
              <a:t>Android</a:t>
            </a:r>
          </a:p>
        </p:txBody>
      </p:sp>
      <p:sp>
        <p:nvSpPr>
          <p:cNvPr id="518" name="Shape 518"/>
          <p:cNvSpPr/>
          <p:nvPr/>
        </p:nvSpPr>
        <p:spPr>
          <a:xfrm>
            <a:off x="1981200" y="6082398"/>
            <a:ext cx="2327325" cy="1068983"/>
          </a:xfrm>
          <a:prstGeom prst="rect">
            <a:avLst/>
          </a:prstGeom>
          <a:solidFill>
            <a:srgbClr val="FFFFFF"/>
          </a:solidFill>
          <a:ln w="25400">
            <a:solidFill>
              <a:srgbClr val="0365C0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3600"/>
              <a:t>Ios</a:t>
            </a:r>
          </a:p>
        </p:txBody>
      </p:sp>
      <p:sp>
        <p:nvSpPr>
          <p:cNvPr id="519" name="Shape 519"/>
          <p:cNvSpPr/>
          <p:nvPr/>
        </p:nvSpPr>
        <p:spPr>
          <a:xfrm>
            <a:off x="9423400" y="4466525"/>
            <a:ext cx="2327325" cy="1068984"/>
          </a:xfrm>
          <a:prstGeom prst="rect">
            <a:avLst/>
          </a:prstGeom>
          <a:solidFill>
            <a:srgbClr val="FFFFFF"/>
          </a:solidFill>
          <a:ln w="25400">
            <a:solidFill>
              <a:srgbClr val="0365C0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3600"/>
              <a:t>DB</a:t>
            </a:r>
          </a:p>
        </p:txBody>
      </p:sp>
      <p:sp>
        <p:nvSpPr>
          <p:cNvPr id="520" name="Shape 520"/>
          <p:cNvSpPr/>
          <p:nvPr/>
        </p:nvSpPr>
        <p:spPr>
          <a:xfrm>
            <a:off x="1439672" y="7370116"/>
            <a:ext cx="8414309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400"/>
              <a:t>Socket.io는 각 클라이언트 통신 - 채팅과 게임의 흐름(배팅, 카드배분)</a:t>
            </a:r>
            <a:endParaRPr sz="2400"/>
          </a:p>
          <a:p>
            <a:pPr lvl="0" algn="l">
              <a:defRPr sz="1800"/>
            </a:pPr>
            <a:r>
              <a:rPr sz="2400"/>
              <a:t>node.js는 Express 프레임워크(ejs사용)를 이용하여 제작</a:t>
            </a:r>
            <a:endParaRPr sz="2400"/>
          </a:p>
          <a:p>
            <a:pPr lvl="0" algn="l">
              <a:defRPr sz="1800"/>
            </a:pPr>
            <a:r>
              <a:rPr sz="2400"/>
              <a:t>HTML5,Android,Ios는 게임페이지와 웹페이지를 제작</a:t>
            </a:r>
            <a:endParaRPr sz="2400"/>
          </a:p>
          <a:p>
            <a:pPr lvl="0" algn="l">
              <a:defRPr sz="1800"/>
            </a:pPr>
            <a:r>
              <a:rPr sz="2400"/>
              <a:t>(멀티플레이 하기위한 회원가입페이지 제작)</a:t>
            </a:r>
          </a:p>
        </p:txBody>
      </p:sp>
      <p:sp>
        <p:nvSpPr>
          <p:cNvPr id="521" name="Shape 521"/>
          <p:cNvSpPr/>
          <p:nvPr/>
        </p:nvSpPr>
        <p:spPr>
          <a:xfrm>
            <a:off x="6108700" y="3973210"/>
            <a:ext cx="2327325" cy="2055615"/>
          </a:xfrm>
          <a:prstGeom prst="rect">
            <a:avLst/>
          </a:prstGeom>
          <a:solidFill>
            <a:srgbClr val="FFFFFF"/>
          </a:solidFill>
          <a:ln w="25400">
            <a:solidFill>
              <a:srgbClr val="0365C0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3600"/>
              <a:t>서버</a:t>
            </a:r>
            <a:endParaRPr sz="3600"/>
          </a:p>
          <a:p>
            <a:pPr lvl="0">
              <a:defRPr sz="1800"/>
            </a:pPr>
            <a:r>
              <a:rPr sz="3600"/>
              <a:t>(node.js,</a:t>
            </a:r>
            <a:endParaRPr sz="3600"/>
          </a:p>
          <a:p>
            <a:pPr lvl="0">
              <a:defRPr sz="1800"/>
            </a:pPr>
            <a:r>
              <a:rPr sz="3600"/>
              <a:t>python)</a:t>
            </a:r>
          </a:p>
        </p:txBody>
      </p:sp>
      <p:sp>
        <p:nvSpPr>
          <p:cNvPr id="522" name="Shape 522"/>
          <p:cNvSpPr/>
          <p:nvPr/>
        </p:nvSpPr>
        <p:spPr>
          <a:xfrm>
            <a:off x="9059505" y="1446093"/>
            <a:ext cx="320802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000"/>
              <a:t>목표</a:t>
            </a:r>
            <a:endParaRPr sz="2000"/>
          </a:p>
          <a:p>
            <a:pPr lvl="0" algn="l">
              <a:defRPr sz="1800"/>
            </a:pPr>
            <a:r>
              <a:rPr sz="2000"/>
              <a:t>1. 서로 각각 클라이언트 제작</a:t>
            </a:r>
            <a:endParaRPr sz="2000"/>
          </a:p>
          <a:p>
            <a:pPr lvl="0" algn="l">
              <a:defRPr sz="1800"/>
            </a:pPr>
            <a:r>
              <a:rPr sz="2000"/>
              <a:t>2. 서로 각각 서버 제작</a:t>
            </a:r>
            <a:endParaRPr sz="2000"/>
          </a:p>
          <a:p>
            <a:pPr lvl="0" algn="l">
              <a:defRPr sz="1800"/>
            </a:pPr>
            <a:r>
              <a:rPr sz="2000"/>
              <a:t>3. 클라이언트와 서버를 연동</a:t>
            </a:r>
            <a:endParaRPr sz="2000"/>
          </a:p>
          <a:p>
            <a:pPr lvl="0" algn="l">
              <a:defRPr sz="1800"/>
            </a:pPr>
            <a:r>
              <a:rPr sz="2000"/>
              <a:t>3. 클라이언트가 다른서버로도 </a:t>
            </a:r>
            <a:endParaRPr sz="2000"/>
          </a:p>
          <a:p>
            <a:pPr lvl="1" indent="228600" algn="l">
              <a:defRPr sz="1800"/>
            </a:pPr>
            <a:r>
              <a:rPr sz="2000"/>
              <a:t>게임이 가능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>
            <a:off x="3787756" y="4524055"/>
            <a:ext cx="52864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감사합니다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755273" y="1647189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회원가입</a:t>
            </a:r>
          </a:p>
        </p:txBody>
      </p:sp>
      <p:sp>
        <p:nvSpPr>
          <p:cNvPr id="42" name="Shape 42"/>
          <p:cNvSpPr/>
          <p:nvPr/>
        </p:nvSpPr>
        <p:spPr>
          <a:xfrm>
            <a:off x="460635" y="3772490"/>
            <a:ext cx="10691737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100"/>
              <a:t>메인페이지에서 회원가입페이지로 이동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회원가입 페이지에서 아이디,패스워드,이름 등등 입력했는지 검사합니다.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입력을 완료한후 사용자가 회원가입을 요청하면 유호성 검사를 거처 서버에 회원가입 명령을 보냅니다.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서버에서 DB에서 id 증복되는지 검사한후 실패하면 회원가입페이지, 성공 DB에 회원정보를 추가한후</a:t>
            </a:r>
            <a:endParaRPr sz="2100"/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로그인정보와</a:t>
            </a:r>
            <a:r>
              <a:rPr sz="2100"/>
              <a:t> </a:t>
            </a:r>
            <a:r>
              <a:rPr sz="2100"/>
              <a:t>회원가입 완료 메시지를 사용자에게 보냅니다.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0853384" y="6175652"/>
            <a:ext cx="940135" cy="2"/>
          </a:xfrm>
          <a:prstGeom prst="line">
            <a:avLst/>
          </a:prstGeom>
          <a:ln w="50800">
            <a:solidFill>
              <a:srgbClr val="0365C0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" name="Shape 45"/>
          <p:cNvSpPr/>
          <p:nvPr/>
        </p:nvSpPr>
        <p:spPr>
          <a:xfrm>
            <a:off x="10853384" y="7204353"/>
            <a:ext cx="940135" cy="2"/>
          </a:xfrm>
          <a:prstGeom prst="line">
            <a:avLst/>
          </a:prstGeom>
          <a:ln w="50800">
            <a:solidFill>
              <a:srgbClr val="0365C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" name="Shape 46"/>
          <p:cNvSpPr/>
          <p:nvPr/>
        </p:nvSpPr>
        <p:spPr>
          <a:xfrm flipV="1">
            <a:off x="11768117" y="6170492"/>
            <a:ext cx="2" cy="1031402"/>
          </a:xfrm>
          <a:prstGeom prst="line">
            <a:avLst/>
          </a:prstGeom>
          <a:ln w="50800">
            <a:solidFill>
              <a:srgbClr val="0365C0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7" name="Shape 47"/>
          <p:cNvSpPr/>
          <p:nvPr/>
        </p:nvSpPr>
        <p:spPr>
          <a:xfrm flipV="1">
            <a:off x="2804874" y="2645212"/>
            <a:ext cx="1" cy="5809376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50" name="Group 50"/>
          <p:cNvGrpSpPr/>
          <p:nvPr/>
        </p:nvGrpSpPr>
        <p:grpSpPr>
          <a:xfrm>
            <a:off x="2169873" y="2430790"/>
            <a:ext cx="1270002" cy="814834"/>
            <a:chOff x="0" y="0"/>
            <a:chExt cx="1270001" cy="814833"/>
          </a:xfrm>
        </p:grpSpPr>
        <p:sp>
          <p:nvSpPr>
            <p:cNvPr id="48" name="Shape 48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49" name="Shape 49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2169873" y="8032412"/>
            <a:ext cx="1270002" cy="814835"/>
            <a:chOff x="0" y="0"/>
            <a:chExt cx="1270001" cy="814833"/>
          </a:xfrm>
        </p:grpSpPr>
        <p:sp>
          <p:nvSpPr>
            <p:cNvPr id="51" name="Shape 51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52" name="Shape 52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sp>
        <p:nvSpPr>
          <p:cNvPr id="54" name="Shape 54"/>
          <p:cNvSpPr/>
          <p:nvPr/>
        </p:nvSpPr>
        <p:spPr>
          <a:xfrm flipV="1">
            <a:off x="6443563" y="2645491"/>
            <a:ext cx="1" cy="5987056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57" name="Group 57"/>
          <p:cNvGrpSpPr/>
          <p:nvPr/>
        </p:nvGrpSpPr>
        <p:grpSpPr>
          <a:xfrm>
            <a:off x="5808562" y="2430790"/>
            <a:ext cx="1270002" cy="814834"/>
            <a:chOff x="0" y="0"/>
            <a:chExt cx="1270001" cy="814833"/>
          </a:xfrm>
        </p:grpSpPr>
        <p:sp>
          <p:nvSpPr>
            <p:cNvPr id="55" name="Shape 55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56" name="Shape 56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5808562" y="8032412"/>
            <a:ext cx="1270002" cy="814835"/>
            <a:chOff x="0" y="0"/>
            <a:chExt cx="1270001" cy="814833"/>
          </a:xfrm>
        </p:grpSpPr>
        <p:sp>
          <p:nvSpPr>
            <p:cNvPr id="58" name="Shape 58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59" name="Shape 59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sp>
        <p:nvSpPr>
          <p:cNvPr id="61" name="Shape 61"/>
          <p:cNvSpPr/>
          <p:nvPr/>
        </p:nvSpPr>
        <p:spPr>
          <a:xfrm flipV="1">
            <a:off x="10121880" y="2645212"/>
            <a:ext cx="2" cy="5987613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64" name="Group 64"/>
          <p:cNvGrpSpPr/>
          <p:nvPr/>
        </p:nvGrpSpPr>
        <p:grpSpPr>
          <a:xfrm>
            <a:off x="9510472" y="2430790"/>
            <a:ext cx="1270003" cy="814834"/>
            <a:chOff x="0" y="0"/>
            <a:chExt cx="1270001" cy="814833"/>
          </a:xfrm>
        </p:grpSpPr>
        <p:sp>
          <p:nvSpPr>
            <p:cNvPr id="62" name="Shape 62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63" name="Shape 63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510472" y="8032412"/>
            <a:ext cx="1270003" cy="814835"/>
            <a:chOff x="0" y="0"/>
            <a:chExt cx="1270001" cy="814833"/>
          </a:xfrm>
        </p:grpSpPr>
        <p:sp>
          <p:nvSpPr>
            <p:cNvPr id="65" name="Shape 65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66" name="Shape 66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sp>
        <p:nvSpPr>
          <p:cNvPr id="68" name="Shape 68"/>
          <p:cNvSpPr/>
          <p:nvPr/>
        </p:nvSpPr>
        <p:spPr>
          <a:xfrm>
            <a:off x="3516715" y="5896362"/>
            <a:ext cx="2152268" cy="2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71" name="Group 71"/>
          <p:cNvGrpSpPr/>
          <p:nvPr/>
        </p:nvGrpSpPr>
        <p:grpSpPr>
          <a:xfrm>
            <a:off x="2169873" y="4649263"/>
            <a:ext cx="1270002" cy="1979512"/>
            <a:chOff x="0" y="0"/>
            <a:chExt cx="1270001" cy="1979510"/>
          </a:xfrm>
        </p:grpSpPr>
        <p:sp>
          <p:nvSpPr>
            <p:cNvPr id="69" name="Shape 69"/>
            <p:cNvSpPr/>
            <p:nvPr/>
          </p:nvSpPr>
          <p:spPr>
            <a:xfrm>
              <a:off x="-1" y="0"/>
              <a:ext cx="1270003" cy="19795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70" name="Shape 70"/>
            <p:cNvSpPr/>
            <p:nvPr/>
          </p:nvSpPr>
          <p:spPr>
            <a:xfrm>
              <a:off x="-1" y="684955"/>
              <a:ext cx="127000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000"/>
                <a:t>회원가입</a:t>
              </a:r>
            </a:p>
            <a:p>
              <a:pPr lvl="0">
                <a:defRPr sz="1800"/>
              </a:pPr>
              <a:r>
                <a:rPr sz="2000"/>
                <a:t>페이지</a:t>
              </a:r>
            </a:p>
          </p:txBody>
        </p:sp>
      </p:grpSp>
      <p:sp>
        <p:nvSpPr>
          <p:cNvPr id="72" name="Shape 72"/>
          <p:cNvSpPr/>
          <p:nvPr/>
        </p:nvSpPr>
        <p:spPr>
          <a:xfrm>
            <a:off x="4177629" y="5462199"/>
            <a:ext cx="98149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회원가입 </a:t>
            </a:r>
          </a:p>
        </p:txBody>
      </p:sp>
      <p:sp>
        <p:nvSpPr>
          <p:cNvPr id="73" name="Shape 73"/>
          <p:cNvSpPr/>
          <p:nvPr/>
        </p:nvSpPr>
        <p:spPr>
          <a:xfrm>
            <a:off x="3157428" y="922403"/>
            <a:ext cx="657226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회원가입 Sequence Diagram</a:t>
            </a:r>
          </a:p>
        </p:txBody>
      </p:sp>
      <p:sp>
        <p:nvSpPr>
          <p:cNvPr id="74" name="Shape 74"/>
          <p:cNvSpPr/>
          <p:nvPr/>
        </p:nvSpPr>
        <p:spPr>
          <a:xfrm>
            <a:off x="3516715" y="5508226"/>
            <a:ext cx="2152268" cy="2"/>
          </a:xfrm>
          <a:prstGeom prst="line">
            <a:avLst/>
          </a:prstGeom>
          <a:ln w="50800">
            <a:solidFill>
              <a:srgbClr val="773F9B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5" name="Shape 75"/>
          <p:cNvSpPr/>
          <p:nvPr/>
        </p:nvSpPr>
        <p:spPr>
          <a:xfrm>
            <a:off x="3630410" y="5065452"/>
            <a:ext cx="197081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773F9B"/>
                </a:solidFill>
                <a:latin typeface="Arial Black"/>
                <a:ea typeface="Arial Black"/>
                <a:cs typeface="Arial Black"/>
                <a:sym typeface="Arial Black"/>
              </a:rPr>
              <a:t>User_Check() </a:t>
            </a:r>
            <a:r>
              <a:t>  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2169873" y="3540026"/>
            <a:ext cx="1270002" cy="814835"/>
            <a:chOff x="0" y="0"/>
            <a:chExt cx="1270001" cy="814833"/>
          </a:xfrm>
        </p:grpSpPr>
        <p:sp>
          <p:nvSpPr>
            <p:cNvPr id="76" name="Shape 76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77" name="Shape 77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메인페이지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5819973" y="4182511"/>
            <a:ext cx="1270002" cy="2143215"/>
            <a:chOff x="0" y="0"/>
            <a:chExt cx="1270001" cy="2143214"/>
          </a:xfrm>
        </p:grpSpPr>
        <p:sp>
          <p:nvSpPr>
            <p:cNvPr id="79" name="Shape 79"/>
            <p:cNvSpPr/>
            <p:nvPr/>
          </p:nvSpPr>
          <p:spPr>
            <a:xfrm>
              <a:off x="-1" y="0"/>
              <a:ext cx="1270003" cy="21432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80" name="Shape 80"/>
            <p:cNvSpPr/>
            <p:nvPr/>
          </p:nvSpPr>
          <p:spPr>
            <a:xfrm>
              <a:off x="-1" y="614407"/>
              <a:ext cx="1270003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아이디,패스워드, 이름 유효성 검사</a:t>
              </a:r>
            </a:p>
          </p:txBody>
        </p:sp>
      </p:grpSp>
      <p:sp>
        <p:nvSpPr>
          <p:cNvPr id="82" name="Shape 82"/>
          <p:cNvSpPr/>
          <p:nvPr/>
        </p:nvSpPr>
        <p:spPr>
          <a:xfrm>
            <a:off x="899874" y="3938456"/>
            <a:ext cx="1270002" cy="2"/>
          </a:xfrm>
          <a:prstGeom prst="line">
            <a:avLst/>
          </a:prstGeom>
          <a:ln w="50800">
            <a:solidFill>
              <a:srgbClr val="00882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899874" y="5500556"/>
            <a:ext cx="1270002" cy="2"/>
          </a:xfrm>
          <a:prstGeom prst="line">
            <a:avLst/>
          </a:prstGeom>
          <a:ln w="50800">
            <a:solidFill>
              <a:srgbClr val="00882B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4" name="Shape 84"/>
          <p:cNvSpPr/>
          <p:nvPr/>
        </p:nvSpPr>
        <p:spPr>
          <a:xfrm flipV="1">
            <a:off x="925274" y="3924915"/>
            <a:ext cx="2" cy="1574787"/>
          </a:xfrm>
          <a:prstGeom prst="line">
            <a:avLst/>
          </a:prstGeom>
          <a:ln w="50800">
            <a:solidFill>
              <a:srgbClr val="00882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5" name="Shape 85"/>
          <p:cNvSpPr/>
          <p:nvPr/>
        </p:nvSpPr>
        <p:spPr>
          <a:xfrm>
            <a:off x="42881" y="3449500"/>
            <a:ext cx="20464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882B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882B"/>
                </a:solidFill>
              </a:rPr>
              <a:t>회원가입 페이지 이동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9502071" y="5618919"/>
            <a:ext cx="1270002" cy="990348"/>
            <a:chOff x="0" y="0"/>
            <a:chExt cx="1270001" cy="990347"/>
          </a:xfrm>
        </p:grpSpPr>
        <p:sp>
          <p:nvSpPr>
            <p:cNvPr id="86" name="Shape 86"/>
            <p:cNvSpPr/>
            <p:nvPr/>
          </p:nvSpPr>
          <p:spPr>
            <a:xfrm>
              <a:off x="-1" y="-1"/>
              <a:ext cx="1270003" cy="9903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87" name="Shape 87"/>
            <p:cNvSpPr/>
            <p:nvPr/>
          </p:nvSpPr>
          <p:spPr>
            <a:xfrm>
              <a:off x="-1" y="190373"/>
              <a:ext cx="127000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DB의 증복 아이디 체크</a:t>
              </a:r>
            </a:p>
          </p:txBody>
        </p:sp>
      </p:grpSp>
      <p:sp>
        <p:nvSpPr>
          <p:cNvPr id="89" name="Shape 89"/>
          <p:cNvSpPr/>
          <p:nvPr/>
        </p:nvSpPr>
        <p:spPr>
          <a:xfrm>
            <a:off x="3496748" y="6502586"/>
            <a:ext cx="5893632" cy="1"/>
          </a:xfrm>
          <a:prstGeom prst="line">
            <a:avLst/>
          </a:prstGeom>
          <a:ln w="50800">
            <a:solidFill>
              <a:srgbClr val="C82506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" name="Shape 90"/>
          <p:cNvSpPr/>
          <p:nvPr/>
        </p:nvSpPr>
        <p:spPr>
          <a:xfrm>
            <a:off x="7724278" y="6145432"/>
            <a:ext cx="50977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C8250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82506"/>
                </a:solidFill>
              </a:rPr>
              <a:t>실패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9502071" y="6787319"/>
            <a:ext cx="1270002" cy="990348"/>
            <a:chOff x="0" y="0"/>
            <a:chExt cx="1270001" cy="990347"/>
          </a:xfrm>
        </p:grpSpPr>
        <p:sp>
          <p:nvSpPr>
            <p:cNvPr id="91" name="Shape 91"/>
            <p:cNvSpPr/>
            <p:nvPr/>
          </p:nvSpPr>
          <p:spPr>
            <a:xfrm>
              <a:off x="-1" y="-1"/>
              <a:ext cx="1270003" cy="9903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92" name="Shape 92"/>
            <p:cNvSpPr/>
            <p:nvPr/>
          </p:nvSpPr>
          <p:spPr>
            <a:xfrm>
              <a:off x="-1" y="190373"/>
              <a:ext cx="127000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DB에 회원 정보 추가</a:t>
              </a:r>
            </a:p>
          </p:txBody>
        </p:sp>
      </p:grpSp>
      <p:sp>
        <p:nvSpPr>
          <p:cNvPr id="94" name="Shape 94"/>
          <p:cNvSpPr/>
          <p:nvPr/>
        </p:nvSpPr>
        <p:spPr>
          <a:xfrm>
            <a:off x="11234059" y="6546492"/>
            <a:ext cx="50977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성공</a:t>
            </a:r>
          </a:p>
        </p:txBody>
      </p:sp>
      <p:sp>
        <p:nvSpPr>
          <p:cNvPr id="95" name="Shape 95"/>
          <p:cNvSpPr/>
          <p:nvPr/>
        </p:nvSpPr>
        <p:spPr>
          <a:xfrm>
            <a:off x="3525118" y="5080309"/>
            <a:ext cx="2152268" cy="3"/>
          </a:xfrm>
          <a:prstGeom prst="line">
            <a:avLst/>
          </a:prstGeom>
          <a:ln w="50800">
            <a:solidFill>
              <a:srgbClr val="773F9B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3744984" y="4637535"/>
            <a:ext cx="175846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rPr>
              <a:t>사용가능</a:t>
            </a:r>
            <a:r>
              <a:rPr>
                <a:solidFill>
                  <a:srgbClr val="773F9B"/>
                </a:solidFill>
                <a:latin typeface="Arial Black"/>
                <a:ea typeface="Arial Black"/>
                <a:cs typeface="Arial Black"/>
                <a:sym typeface="Arial Black"/>
              </a:rPr>
              <a:t>/</a:t>
            </a:r>
            <a:r>
              <a:rPr>
                <a:solidFill>
                  <a:srgbClr val="C82506"/>
                </a:solidFill>
                <a:latin typeface="Arial Black"/>
                <a:ea typeface="Arial Black"/>
                <a:cs typeface="Arial Black"/>
                <a:sym typeface="Arial Black"/>
              </a:rPr>
              <a:t>불가능</a:t>
            </a:r>
            <a:r>
              <a:rPr>
                <a:solidFill>
                  <a:srgbClr val="773F9B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t>  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2169873" y="6919618"/>
            <a:ext cx="1270002" cy="814835"/>
            <a:chOff x="0" y="0"/>
            <a:chExt cx="1270001" cy="814833"/>
          </a:xfrm>
        </p:grpSpPr>
        <p:sp>
          <p:nvSpPr>
            <p:cNvPr id="97" name="Shape 97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메인페이지</a:t>
              </a:r>
            </a:p>
          </p:txBody>
        </p:sp>
      </p:grpSp>
      <p:sp>
        <p:nvSpPr>
          <p:cNvPr id="100" name="Shape 100"/>
          <p:cNvSpPr/>
          <p:nvPr/>
        </p:nvSpPr>
        <p:spPr>
          <a:xfrm>
            <a:off x="3520440" y="7369292"/>
            <a:ext cx="5869940" cy="1"/>
          </a:xfrm>
          <a:prstGeom prst="line">
            <a:avLst/>
          </a:prstGeom>
          <a:ln w="50800">
            <a:solidFill>
              <a:srgbClr val="0365C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" name="Shape 101"/>
          <p:cNvSpPr/>
          <p:nvPr/>
        </p:nvSpPr>
        <p:spPr>
          <a:xfrm>
            <a:off x="7127610" y="6932110"/>
            <a:ext cx="170173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성공&amp;로그인정보</a:t>
            </a:r>
          </a:p>
        </p:txBody>
      </p:sp>
      <p:sp>
        <p:nvSpPr>
          <p:cNvPr id="102" name="Shape 102"/>
          <p:cNvSpPr/>
          <p:nvPr/>
        </p:nvSpPr>
        <p:spPr>
          <a:xfrm>
            <a:off x="7238111" y="6075424"/>
            <a:ext cx="2152268" cy="2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" name="Shape 103"/>
          <p:cNvSpPr/>
          <p:nvPr/>
        </p:nvSpPr>
        <p:spPr>
          <a:xfrm>
            <a:off x="7866198" y="5641262"/>
            <a:ext cx="89609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Join() </a:t>
            </a:r>
          </a:p>
        </p:txBody>
      </p:sp>
      <p:sp>
        <p:nvSpPr>
          <p:cNvPr id="104" name="Shape 104"/>
          <p:cNvSpPr/>
          <p:nvPr/>
        </p:nvSpPr>
        <p:spPr>
          <a:xfrm>
            <a:off x="3500770" y="6219044"/>
            <a:ext cx="2152268" cy="2"/>
          </a:xfrm>
          <a:prstGeom prst="line">
            <a:avLst/>
          </a:prstGeom>
          <a:ln w="50800">
            <a:solidFill>
              <a:srgbClr val="C82506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4474383" y="5909657"/>
            <a:ext cx="50977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C8250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82506"/>
                </a:solidFill>
              </a:rPr>
              <a:t>실패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1953011" y="1647189"/>
            <a:ext cx="13007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로그인</a:t>
            </a:r>
          </a:p>
        </p:txBody>
      </p:sp>
      <p:sp>
        <p:nvSpPr>
          <p:cNvPr id="108" name="Shape 108"/>
          <p:cNvSpPr/>
          <p:nvPr/>
        </p:nvSpPr>
        <p:spPr>
          <a:xfrm>
            <a:off x="460634" y="3928406"/>
            <a:ext cx="10127553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100"/>
              <a:t>메인페이지에서 로그인을 요청합니다.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id, password 유효성 검사를 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검사에서 성공하면 서버에게 id와 password를 보냅니다.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서버에서 DB에서 id 존재하고 password가 일치하면 로그인정보를 보내고, 일치하지않으면 실패 </a:t>
            </a:r>
            <a:endParaRPr sz="2100"/>
          </a:p>
          <a:p>
            <a:pPr lvl="0" algn="l">
              <a:defRPr sz="1800"/>
            </a:pPr>
            <a:r>
              <a:rPr sz="2100"/>
              <a:t>메세지를 보냅니다.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V="1">
            <a:off x="2832100" y="2603011"/>
            <a:ext cx="1" cy="6125544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13" name="Group 113"/>
          <p:cNvGrpSpPr/>
          <p:nvPr/>
        </p:nvGrpSpPr>
        <p:grpSpPr>
          <a:xfrm>
            <a:off x="2197099" y="2388587"/>
            <a:ext cx="1270003" cy="814835"/>
            <a:chOff x="0" y="0"/>
            <a:chExt cx="1270001" cy="814833"/>
          </a:xfrm>
        </p:grpSpPr>
        <p:sp>
          <p:nvSpPr>
            <p:cNvPr id="111" name="Shape 111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12" name="Shape 112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2197099" y="8300680"/>
            <a:ext cx="1270003" cy="814835"/>
            <a:chOff x="0" y="0"/>
            <a:chExt cx="1270001" cy="814833"/>
          </a:xfrm>
        </p:grpSpPr>
        <p:sp>
          <p:nvSpPr>
            <p:cNvPr id="114" name="Shape 114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sp>
        <p:nvSpPr>
          <p:cNvPr id="117" name="Shape 117"/>
          <p:cNvSpPr/>
          <p:nvPr/>
        </p:nvSpPr>
        <p:spPr>
          <a:xfrm flipH="1" flipV="1">
            <a:off x="6470789" y="2603287"/>
            <a:ext cx="63223" cy="6305691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20" name="Group 120"/>
          <p:cNvGrpSpPr/>
          <p:nvPr/>
        </p:nvGrpSpPr>
        <p:grpSpPr>
          <a:xfrm>
            <a:off x="5835789" y="2388587"/>
            <a:ext cx="1270002" cy="814835"/>
            <a:chOff x="0" y="0"/>
            <a:chExt cx="1270001" cy="814833"/>
          </a:xfrm>
        </p:grpSpPr>
        <p:sp>
          <p:nvSpPr>
            <p:cNvPr id="118" name="Shape 118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5835789" y="8302776"/>
            <a:ext cx="1270002" cy="814835"/>
            <a:chOff x="0" y="0"/>
            <a:chExt cx="1270001" cy="814833"/>
          </a:xfrm>
        </p:grpSpPr>
        <p:sp>
          <p:nvSpPr>
            <p:cNvPr id="121" name="Shape 121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22" name="Shape 122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sp>
        <p:nvSpPr>
          <p:cNvPr id="124" name="Shape 124"/>
          <p:cNvSpPr/>
          <p:nvPr/>
        </p:nvSpPr>
        <p:spPr>
          <a:xfrm flipV="1">
            <a:off x="10149107" y="2603009"/>
            <a:ext cx="1" cy="6125547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27" name="Group 127"/>
          <p:cNvGrpSpPr/>
          <p:nvPr/>
        </p:nvGrpSpPr>
        <p:grpSpPr>
          <a:xfrm>
            <a:off x="9537700" y="2388587"/>
            <a:ext cx="1270000" cy="814835"/>
            <a:chOff x="0" y="0"/>
            <a:chExt cx="1270000" cy="814833"/>
          </a:xfrm>
        </p:grpSpPr>
        <p:sp>
          <p:nvSpPr>
            <p:cNvPr id="125" name="Shape 125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26" name="Shape 126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9514106" y="8300680"/>
            <a:ext cx="1270002" cy="814835"/>
            <a:chOff x="0" y="0"/>
            <a:chExt cx="1270001" cy="814833"/>
          </a:xfrm>
        </p:grpSpPr>
        <p:sp>
          <p:nvSpPr>
            <p:cNvPr id="128" name="Shape 128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sp>
        <p:nvSpPr>
          <p:cNvPr id="131" name="Shape 131"/>
          <p:cNvSpPr/>
          <p:nvPr/>
        </p:nvSpPr>
        <p:spPr>
          <a:xfrm>
            <a:off x="3576983" y="5255081"/>
            <a:ext cx="2161624" cy="2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4273232" y="4852669"/>
            <a:ext cx="82776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rPr>
              <a:t>로그인</a:t>
            </a:r>
            <a:r>
              <a:rPr>
                <a:solidFill>
                  <a:srgbClr val="0365C0"/>
                </a:solidFill>
              </a:rPr>
              <a:t>  </a:t>
            </a:r>
          </a:p>
        </p:txBody>
      </p:sp>
      <p:sp>
        <p:nvSpPr>
          <p:cNvPr id="133" name="Shape 133"/>
          <p:cNvSpPr/>
          <p:nvPr/>
        </p:nvSpPr>
        <p:spPr>
          <a:xfrm>
            <a:off x="3392432" y="847088"/>
            <a:ext cx="617679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로그인 Sequence Diagram</a:t>
            </a:r>
          </a:p>
        </p:txBody>
      </p:sp>
      <p:grpSp>
        <p:nvGrpSpPr>
          <p:cNvPr id="136" name="Group 136"/>
          <p:cNvGrpSpPr/>
          <p:nvPr/>
        </p:nvGrpSpPr>
        <p:grpSpPr>
          <a:xfrm>
            <a:off x="2197099" y="4462643"/>
            <a:ext cx="1270003" cy="3297835"/>
            <a:chOff x="0" y="0"/>
            <a:chExt cx="1270001" cy="3297833"/>
          </a:xfrm>
        </p:grpSpPr>
        <p:sp>
          <p:nvSpPr>
            <p:cNvPr id="134" name="Shape 134"/>
            <p:cNvSpPr/>
            <p:nvPr/>
          </p:nvSpPr>
          <p:spPr>
            <a:xfrm>
              <a:off x="-1" y="0"/>
              <a:ext cx="1270003" cy="3297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35" name="Shape 135"/>
            <p:cNvSpPr/>
            <p:nvPr/>
          </p:nvSpPr>
          <p:spPr>
            <a:xfrm>
              <a:off x="-1" y="14965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메인페이지</a:t>
              </a:r>
            </a:p>
          </p:txBody>
        </p:sp>
      </p:grpSp>
      <p:grpSp>
        <p:nvGrpSpPr>
          <p:cNvPr id="139" name="Group 139"/>
          <p:cNvGrpSpPr/>
          <p:nvPr/>
        </p:nvGrpSpPr>
        <p:grpSpPr>
          <a:xfrm>
            <a:off x="5848489" y="4471106"/>
            <a:ext cx="1270002" cy="1890554"/>
            <a:chOff x="0" y="0"/>
            <a:chExt cx="1270001" cy="1890553"/>
          </a:xfrm>
        </p:grpSpPr>
        <p:sp>
          <p:nvSpPr>
            <p:cNvPr id="137" name="Shape 137"/>
            <p:cNvSpPr/>
            <p:nvPr/>
          </p:nvSpPr>
          <p:spPr>
            <a:xfrm>
              <a:off x="-1" y="-1"/>
              <a:ext cx="1270003" cy="18905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-1" y="488076"/>
              <a:ext cx="1270003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아이디,패스워드 유효성 검사</a:t>
              </a:r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9529296" y="5576716"/>
            <a:ext cx="1270002" cy="2120600"/>
            <a:chOff x="0" y="0"/>
            <a:chExt cx="1270001" cy="2120598"/>
          </a:xfrm>
        </p:grpSpPr>
        <p:sp>
          <p:nvSpPr>
            <p:cNvPr id="140" name="Shape 140"/>
            <p:cNvSpPr/>
            <p:nvPr/>
          </p:nvSpPr>
          <p:spPr>
            <a:xfrm>
              <a:off x="-1" y="-1"/>
              <a:ext cx="1270003" cy="2120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-1" y="603099"/>
              <a:ext cx="1270003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DB의 아이디, 패스워드 체크</a:t>
              </a:r>
            </a:p>
          </p:txBody>
        </p:sp>
      </p:grpSp>
      <p:sp>
        <p:nvSpPr>
          <p:cNvPr id="143" name="Shape 143"/>
          <p:cNvSpPr/>
          <p:nvPr/>
        </p:nvSpPr>
        <p:spPr>
          <a:xfrm>
            <a:off x="3547667" y="6460383"/>
            <a:ext cx="5869939" cy="1"/>
          </a:xfrm>
          <a:prstGeom prst="line">
            <a:avLst/>
          </a:prstGeom>
          <a:ln w="50800">
            <a:solidFill>
              <a:srgbClr val="C82506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7751504" y="6103230"/>
            <a:ext cx="50977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C8250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82506"/>
                </a:solidFill>
              </a:rPr>
              <a:t>실패</a:t>
            </a:r>
          </a:p>
        </p:txBody>
      </p:sp>
      <p:sp>
        <p:nvSpPr>
          <p:cNvPr id="145" name="Shape 145"/>
          <p:cNvSpPr/>
          <p:nvPr/>
        </p:nvSpPr>
        <p:spPr>
          <a:xfrm>
            <a:off x="3563601" y="5983006"/>
            <a:ext cx="2152268" cy="2"/>
          </a:xfrm>
          <a:prstGeom prst="line">
            <a:avLst/>
          </a:prstGeom>
          <a:ln w="50800">
            <a:solidFill>
              <a:srgbClr val="C82506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3738988" y="5540233"/>
            <a:ext cx="184742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C82506"/>
                </a:solidFill>
                <a:latin typeface="Arial Black"/>
                <a:ea typeface="Arial Black"/>
                <a:cs typeface="Arial Black"/>
                <a:sym typeface="Arial Black"/>
              </a:rPr>
              <a:t>형식이 맞지 않음</a:t>
            </a:r>
            <a:r>
              <a:rPr>
                <a:solidFill>
                  <a:srgbClr val="773F9B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t>  </a:t>
            </a:r>
          </a:p>
        </p:txBody>
      </p:sp>
      <p:sp>
        <p:nvSpPr>
          <p:cNvPr id="147" name="Shape 147"/>
          <p:cNvSpPr/>
          <p:nvPr/>
        </p:nvSpPr>
        <p:spPr>
          <a:xfrm>
            <a:off x="3547667" y="7327089"/>
            <a:ext cx="5869939" cy="1"/>
          </a:xfrm>
          <a:prstGeom prst="line">
            <a:avLst/>
          </a:prstGeom>
          <a:ln w="50800">
            <a:solidFill>
              <a:srgbClr val="0365C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7454895" y="6893736"/>
            <a:ext cx="1102996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로그인정보</a:t>
            </a:r>
          </a:p>
        </p:txBody>
      </p:sp>
      <p:sp>
        <p:nvSpPr>
          <p:cNvPr id="149" name="Shape 149"/>
          <p:cNvSpPr/>
          <p:nvPr/>
        </p:nvSpPr>
        <p:spPr>
          <a:xfrm>
            <a:off x="7257691" y="6020521"/>
            <a:ext cx="2161623" cy="3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7760703" y="5599060"/>
            <a:ext cx="109849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rPr>
              <a:t>Login()</a:t>
            </a:r>
            <a:r>
              <a:rPr>
                <a:solidFill>
                  <a:srgbClr val="0365C0"/>
                </a:solidFill>
              </a:rPr>
              <a:t>  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1823519" y="1600834"/>
            <a:ext cx="2530906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latin typeface="Arial Black"/>
                <a:ea typeface="Arial Black"/>
                <a:cs typeface="Arial Black"/>
                <a:sym typeface="Arial Black"/>
              </a:rPr>
              <a:t>Money</a:t>
            </a:r>
            <a:r>
              <a:rPr sz="3600">
                <a:latin typeface="Arial Black"/>
                <a:ea typeface="Arial Black"/>
                <a:cs typeface="Arial Black"/>
                <a:sym typeface="Arial Black"/>
              </a:rPr>
              <a:t>충전</a:t>
            </a:r>
          </a:p>
        </p:txBody>
      </p:sp>
      <p:sp>
        <p:nvSpPr>
          <p:cNvPr id="153" name="Shape 153"/>
          <p:cNvSpPr/>
          <p:nvPr/>
        </p:nvSpPr>
        <p:spPr>
          <a:xfrm>
            <a:off x="460634" y="3587750"/>
            <a:ext cx="9097138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100"/>
              <a:t>로그인된 메인페이지에서 대기방 페이지로 이동합니다.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Money충전 요청합니다.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서버에서 요청을 받아들여서 유저의 현재머니를 찾아서 일정금액 이하인지 확인합니다.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일정금액 이하이면 DB유저 머니정보를 변경후 충전 성공 메시지를 보냅니다.</a:t>
            </a:r>
          </a:p>
          <a:p>
            <a:pPr lvl="0" algn="l">
              <a:defRPr sz="1800"/>
            </a:pPr>
            <a:endParaRPr sz="2100"/>
          </a:p>
          <a:p>
            <a:pPr lvl="0" algn="l">
              <a:defRPr sz="1800"/>
            </a:pPr>
            <a:r>
              <a:rPr sz="2100"/>
              <a:t>일정금액 이상이면 충전 실패 메시지를 보냅니다.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F5D32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 flipV="1">
            <a:off x="2832100" y="2782680"/>
            <a:ext cx="1" cy="5680930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58" name="Group 158"/>
          <p:cNvGrpSpPr/>
          <p:nvPr/>
        </p:nvGrpSpPr>
        <p:grpSpPr>
          <a:xfrm>
            <a:off x="2197099" y="2568257"/>
            <a:ext cx="1270003" cy="814835"/>
            <a:chOff x="0" y="0"/>
            <a:chExt cx="1270001" cy="814833"/>
          </a:xfrm>
        </p:grpSpPr>
        <p:sp>
          <p:nvSpPr>
            <p:cNvPr id="156" name="Shape 156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57" name="Shape 157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2197099" y="8123107"/>
            <a:ext cx="1270003" cy="814835"/>
            <a:chOff x="0" y="0"/>
            <a:chExt cx="1270001" cy="814833"/>
          </a:xfrm>
        </p:grpSpPr>
        <p:sp>
          <p:nvSpPr>
            <p:cNvPr id="159" name="Shape 159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사용자</a:t>
              </a:r>
            </a:p>
          </p:txBody>
        </p:sp>
      </p:grpSp>
      <p:sp>
        <p:nvSpPr>
          <p:cNvPr id="162" name="Shape 162"/>
          <p:cNvSpPr/>
          <p:nvPr/>
        </p:nvSpPr>
        <p:spPr>
          <a:xfrm flipV="1">
            <a:off x="6470789" y="2782958"/>
            <a:ext cx="1" cy="5680376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65" name="Group 165"/>
          <p:cNvGrpSpPr/>
          <p:nvPr/>
        </p:nvGrpSpPr>
        <p:grpSpPr>
          <a:xfrm>
            <a:off x="5835789" y="2568257"/>
            <a:ext cx="1270002" cy="814835"/>
            <a:chOff x="0" y="0"/>
            <a:chExt cx="1270001" cy="814833"/>
          </a:xfrm>
        </p:grpSpPr>
        <p:sp>
          <p:nvSpPr>
            <p:cNvPr id="163" name="Shape 163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5835789" y="8123107"/>
            <a:ext cx="1270002" cy="814835"/>
            <a:chOff x="0" y="0"/>
            <a:chExt cx="1270001" cy="814833"/>
          </a:xfrm>
        </p:grpSpPr>
        <p:sp>
          <p:nvSpPr>
            <p:cNvPr id="166" name="Shape 166"/>
            <p:cNvSpPr/>
            <p:nvPr/>
          </p:nvSpPr>
          <p:spPr>
            <a:xfrm>
              <a:off x="-1" y="0"/>
              <a:ext cx="1270003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67" name="Shape 167"/>
            <p:cNvSpPr/>
            <p:nvPr/>
          </p:nvSpPr>
          <p:spPr>
            <a:xfrm>
              <a:off x="-1" y="255016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클라이언트</a:t>
              </a:r>
            </a:p>
          </p:txBody>
        </p:sp>
      </p:grpSp>
      <p:sp>
        <p:nvSpPr>
          <p:cNvPr id="169" name="Shape 169"/>
          <p:cNvSpPr/>
          <p:nvPr/>
        </p:nvSpPr>
        <p:spPr>
          <a:xfrm flipV="1">
            <a:off x="10149106" y="2782680"/>
            <a:ext cx="2" cy="5680931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72" name="Group 172"/>
          <p:cNvGrpSpPr/>
          <p:nvPr/>
        </p:nvGrpSpPr>
        <p:grpSpPr>
          <a:xfrm>
            <a:off x="9537700" y="2568257"/>
            <a:ext cx="1270000" cy="814835"/>
            <a:chOff x="0" y="0"/>
            <a:chExt cx="1270000" cy="814833"/>
          </a:xfrm>
        </p:grpSpPr>
        <p:sp>
          <p:nvSpPr>
            <p:cNvPr id="170" name="Shape 170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71" name="Shape 171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9537700" y="8123107"/>
            <a:ext cx="1270000" cy="814835"/>
            <a:chOff x="0" y="0"/>
            <a:chExt cx="1270000" cy="814833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1270000" cy="8148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0" y="255016"/>
              <a:ext cx="127000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서버</a:t>
              </a:r>
            </a:p>
          </p:txBody>
        </p:sp>
      </p:grpSp>
      <p:sp>
        <p:nvSpPr>
          <p:cNvPr id="176" name="Shape 176"/>
          <p:cNvSpPr/>
          <p:nvPr/>
        </p:nvSpPr>
        <p:spPr>
          <a:xfrm>
            <a:off x="3726977" y="5471565"/>
            <a:ext cx="2316429" cy="3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4316951" y="5037402"/>
            <a:ext cx="105773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충전 요청 </a:t>
            </a:r>
          </a:p>
        </p:txBody>
      </p:sp>
      <p:sp>
        <p:nvSpPr>
          <p:cNvPr id="178" name="Shape 178"/>
          <p:cNvSpPr/>
          <p:nvPr/>
        </p:nvSpPr>
        <p:spPr>
          <a:xfrm>
            <a:off x="2866599" y="935988"/>
            <a:ext cx="751569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r>
              <a:rPr sz="3600"/>
              <a:t>게임머니 충전 Sequence Diagram</a:t>
            </a:r>
          </a:p>
        </p:txBody>
      </p:sp>
      <p:grpSp>
        <p:nvGrpSpPr>
          <p:cNvPr id="181" name="Group 181"/>
          <p:cNvGrpSpPr/>
          <p:nvPr/>
        </p:nvGrpSpPr>
        <p:grpSpPr>
          <a:xfrm>
            <a:off x="2197099" y="3596678"/>
            <a:ext cx="1270003" cy="749302"/>
            <a:chOff x="0" y="0"/>
            <a:chExt cx="1270001" cy="749301"/>
          </a:xfrm>
        </p:grpSpPr>
        <p:sp>
          <p:nvSpPr>
            <p:cNvPr id="179" name="Shape 179"/>
            <p:cNvSpPr/>
            <p:nvPr/>
          </p:nvSpPr>
          <p:spPr>
            <a:xfrm>
              <a:off x="-1" y="-1"/>
              <a:ext cx="1270003" cy="7493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80" name="Shape 180"/>
            <p:cNvSpPr/>
            <p:nvPr/>
          </p:nvSpPr>
          <p:spPr>
            <a:xfrm>
              <a:off x="-1" y="222250"/>
              <a:ext cx="127000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메인페이지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9514106" y="4870477"/>
            <a:ext cx="1270002" cy="1389730"/>
            <a:chOff x="0" y="0"/>
            <a:chExt cx="1270001" cy="1389729"/>
          </a:xfrm>
        </p:grpSpPr>
        <p:sp>
          <p:nvSpPr>
            <p:cNvPr id="182" name="Shape 182"/>
            <p:cNvSpPr/>
            <p:nvPr/>
          </p:nvSpPr>
          <p:spPr>
            <a:xfrm>
              <a:off x="-1" y="-1"/>
              <a:ext cx="1270003" cy="13897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83" name="Shape 183"/>
            <p:cNvSpPr/>
            <p:nvPr/>
          </p:nvSpPr>
          <p:spPr>
            <a:xfrm>
              <a:off x="-1" y="390064"/>
              <a:ext cx="127000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000"/>
                <a:t>DB </a:t>
              </a:r>
            </a:p>
            <a:p>
              <a:pPr lvl="0">
                <a:defRPr sz="1800"/>
              </a:pPr>
              <a:r>
                <a:rPr sz="2000"/>
                <a:t>유저 정보</a:t>
              </a:r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2197099" y="4559563"/>
            <a:ext cx="1270003" cy="2871052"/>
            <a:chOff x="0" y="0"/>
            <a:chExt cx="1270001" cy="2871051"/>
          </a:xfrm>
        </p:grpSpPr>
        <p:sp>
          <p:nvSpPr>
            <p:cNvPr id="185" name="Shape 185"/>
            <p:cNvSpPr/>
            <p:nvPr/>
          </p:nvSpPr>
          <p:spPr>
            <a:xfrm>
              <a:off x="-1" y="-1"/>
              <a:ext cx="1270003" cy="287105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186" name="Shape 186"/>
            <p:cNvSpPr/>
            <p:nvPr/>
          </p:nvSpPr>
          <p:spPr>
            <a:xfrm>
              <a:off x="-1" y="1130725"/>
              <a:ext cx="127000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000"/>
                <a:t>대기방</a:t>
              </a:r>
            </a:p>
            <a:p>
              <a:pPr lvl="0">
                <a:defRPr sz="1800"/>
              </a:pPr>
              <a:r>
                <a:rPr sz="2000"/>
                <a:t>페이지</a:t>
              </a:r>
            </a:p>
          </p:txBody>
        </p:sp>
      </p:grpSp>
      <p:sp>
        <p:nvSpPr>
          <p:cNvPr id="188" name="Shape 188"/>
          <p:cNvSpPr/>
          <p:nvPr/>
        </p:nvSpPr>
        <p:spPr>
          <a:xfrm>
            <a:off x="1484074" y="4126724"/>
            <a:ext cx="616525" cy="2"/>
          </a:xfrm>
          <a:prstGeom prst="line">
            <a:avLst/>
          </a:prstGeom>
          <a:ln w="50800">
            <a:solidFill>
              <a:srgbClr val="00882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1484074" y="4837924"/>
            <a:ext cx="616525" cy="2"/>
          </a:xfrm>
          <a:prstGeom prst="line">
            <a:avLst/>
          </a:prstGeom>
          <a:ln w="50800">
            <a:solidFill>
              <a:srgbClr val="00882B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0" name="Shape 190"/>
          <p:cNvSpPr/>
          <p:nvPr/>
        </p:nvSpPr>
        <p:spPr>
          <a:xfrm flipV="1">
            <a:off x="1509474" y="4113182"/>
            <a:ext cx="2" cy="749302"/>
          </a:xfrm>
          <a:prstGeom prst="line">
            <a:avLst/>
          </a:prstGeom>
          <a:ln w="50800">
            <a:solidFill>
              <a:srgbClr val="00882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937299" y="3663168"/>
            <a:ext cx="117923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882B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882B"/>
                </a:solidFill>
              </a:rPr>
              <a:t>페이지 이동</a:t>
            </a:r>
          </a:p>
        </p:txBody>
      </p:sp>
      <p:sp>
        <p:nvSpPr>
          <p:cNvPr id="192" name="Shape 192"/>
          <p:cNvSpPr/>
          <p:nvPr/>
        </p:nvSpPr>
        <p:spPr>
          <a:xfrm flipV="1">
            <a:off x="3648228" y="5897588"/>
            <a:ext cx="5453975" cy="2"/>
          </a:xfrm>
          <a:prstGeom prst="line">
            <a:avLst/>
          </a:prstGeom>
          <a:ln w="50800">
            <a:solidFill>
              <a:srgbClr val="C82506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7553765" y="5501929"/>
            <a:ext cx="90525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C8250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82506"/>
                </a:solidFill>
              </a:rPr>
              <a:t>충전실패</a:t>
            </a:r>
          </a:p>
        </p:txBody>
      </p:sp>
      <p:sp>
        <p:nvSpPr>
          <p:cNvPr id="194" name="Shape 194"/>
          <p:cNvSpPr/>
          <p:nvPr/>
        </p:nvSpPr>
        <p:spPr>
          <a:xfrm>
            <a:off x="6224534" y="5185869"/>
            <a:ext cx="501107" cy="6428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000"/>
            </a:pPr>
          </a:p>
        </p:txBody>
      </p:sp>
      <p:sp>
        <p:nvSpPr>
          <p:cNvPr id="195" name="Shape 195"/>
          <p:cNvSpPr/>
          <p:nvPr/>
        </p:nvSpPr>
        <p:spPr>
          <a:xfrm>
            <a:off x="6925582" y="5480544"/>
            <a:ext cx="2161623" cy="2"/>
          </a:xfrm>
          <a:prstGeom prst="line">
            <a:avLst/>
          </a:prstGeom>
          <a:ln w="50800">
            <a:solidFill>
              <a:srgbClr val="0365C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7078434" y="5046381"/>
            <a:ext cx="191455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rPr>
              <a:t>Money_refill()</a:t>
            </a:r>
            <a:r>
              <a:rPr>
                <a:solidFill>
                  <a:srgbClr val="0365C0"/>
                </a:solidFill>
              </a:rPr>
              <a:t>  </a:t>
            </a:r>
          </a:p>
        </p:txBody>
      </p:sp>
      <p:sp>
        <p:nvSpPr>
          <p:cNvPr id="197" name="Shape 197"/>
          <p:cNvSpPr/>
          <p:nvPr/>
        </p:nvSpPr>
        <p:spPr>
          <a:xfrm>
            <a:off x="3633230" y="6992551"/>
            <a:ext cx="5453975" cy="1"/>
          </a:xfrm>
          <a:prstGeom prst="line">
            <a:avLst/>
          </a:prstGeom>
          <a:ln w="50800">
            <a:solidFill>
              <a:srgbClr val="0365C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7553765" y="6611101"/>
            <a:ext cx="90525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충전성공</a:t>
            </a:r>
          </a:p>
        </p:txBody>
      </p:sp>
      <p:grpSp>
        <p:nvGrpSpPr>
          <p:cNvPr id="201" name="Group 201"/>
          <p:cNvGrpSpPr/>
          <p:nvPr/>
        </p:nvGrpSpPr>
        <p:grpSpPr>
          <a:xfrm>
            <a:off x="9514106" y="6435968"/>
            <a:ext cx="1270002" cy="1113169"/>
            <a:chOff x="0" y="0"/>
            <a:chExt cx="1270001" cy="1113168"/>
          </a:xfrm>
        </p:grpSpPr>
        <p:sp>
          <p:nvSpPr>
            <p:cNvPr id="199" name="Shape 199"/>
            <p:cNvSpPr/>
            <p:nvPr/>
          </p:nvSpPr>
          <p:spPr>
            <a:xfrm>
              <a:off x="-1" y="-1"/>
              <a:ext cx="1270003" cy="11131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</a:p>
          </p:txBody>
        </p:sp>
        <p:sp>
          <p:nvSpPr>
            <p:cNvPr id="200" name="Shape 200"/>
            <p:cNvSpPr/>
            <p:nvPr/>
          </p:nvSpPr>
          <p:spPr>
            <a:xfrm>
              <a:off x="-1" y="99384"/>
              <a:ext cx="1270003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000"/>
                <a:t>DB </a:t>
              </a:r>
            </a:p>
            <a:p>
              <a:pPr lvl="0">
                <a:defRPr sz="1800"/>
              </a:pPr>
              <a:r>
                <a:rPr sz="2000"/>
                <a:t>유저 정보</a:t>
              </a:r>
            </a:p>
            <a:p>
              <a:pPr lvl="0">
                <a:defRPr sz="1800"/>
              </a:pPr>
              <a:r>
                <a:rPr sz="2000"/>
                <a:t>변경</a:t>
              </a:r>
            </a:p>
          </p:txBody>
        </p:sp>
      </p:grpSp>
      <p:sp>
        <p:nvSpPr>
          <p:cNvPr id="202" name="Shape 202"/>
          <p:cNvSpPr/>
          <p:nvPr/>
        </p:nvSpPr>
        <p:spPr>
          <a:xfrm>
            <a:off x="10995638" y="6082524"/>
            <a:ext cx="616526" cy="2"/>
          </a:xfrm>
          <a:prstGeom prst="line">
            <a:avLst/>
          </a:prstGeom>
          <a:ln w="50800">
            <a:solidFill>
              <a:srgbClr val="0365C0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10995638" y="6793724"/>
            <a:ext cx="616526" cy="2"/>
          </a:xfrm>
          <a:prstGeom prst="line">
            <a:avLst/>
          </a:prstGeom>
          <a:ln w="50800">
            <a:solidFill>
              <a:srgbClr val="0365C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4" name="Shape 204"/>
          <p:cNvSpPr/>
          <p:nvPr/>
        </p:nvSpPr>
        <p:spPr>
          <a:xfrm flipV="1">
            <a:off x="11579838" y="6056282"/>
            <a:ext cx="2" cy="749302"/>
          </a:xfrm>
          <a:prstGeom prst="line">
            <a:avLst/>
          </a:prstGeom>
          <a:ln w="50800">
            <a:solidFill>
              <a:srgbClr val="0365C0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11049011" y="5739624"/>
            <a:ext cx="50977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365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365C0"/>
                </a:solidFill>
              </a:rPr>
              <a:t>충전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